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川　史歩" initials="金川　史歩" lastIdx="1" clrIdx="0">
    <p:extLst>
      <p:ext uri="{19B8F6BF-5375-455C-9EA6-DF929625EA0E}">
        <p15:presenceInfo xmlns:p15="http://schemas.microsoft.com/office/powerpoint/2012/main" userId="金川　史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2"/>
    <a:srgbClr val="669900"/>
    <a:srgbClr val="D69D36"/>
    <a:srgbClr val="FFCC00"/>
    <a:srgbClr val="CC9900"/>
    <a:srgbClr val="FFFA00"/>
    <a:srgbClr val="FFFFCC"/>
    <a:srgbClr val="FFFF66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3" autoAdjust="0"/>
    <p:restoredTop sz="96229" autoAdjust="0"/>
  </p:normalViewPr>
  <p:slideViewPr>
    <p:cSldViewPr>
      <p:cViewPr varScale="1">
        <p:scale>
          <a:sx n="117" d="100"/>
          <a:sy n="117" d="100"/>
        </p:scale>
        <p:origin x="420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05E6A80-7B31-40A2-8FEC-B85A7CF530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650" cy="4952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CC47C7-3EF6-4463-9E12-727A903385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945" y="1"/>
            <a:ext cx="2919734" cy="4952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585EE602-C358-463C-BBA8-D695AD9750DF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EB9D81C-A7F2-4726-BA61-BEC33C86C3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020"/>
            <a:ext cx="2918650" cy="49529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5D5427-49A2-43B1-B6A0-E598860C41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945" y="9371020"/>
            <a:ext cx="2919734" cy="495293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A11F19B0-EE62-4DA6-86F8-42E733144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2843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3FF65E0B-A3CE-49B9-BDF7-81C8E4928A9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1900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450C033C-DC2D-420F-9E2D-2DC4EA636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815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58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63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2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6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01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31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7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464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60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59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8AA3D-8276-4BDB-BF84-7F0408361903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A3FF-1AEA-4312-A5D7-A95D582FB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cc.academic.hokudai.ac.jp/" TargetMode="External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cc.academic.hokudai.ac.jp/Ssy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128FAE5-2F06-8414-F79F-F49B492BA7BB}"/>
              </a:ext>
            </a:extLst>
          </p:cNvPr>
          <p:cNvSpPr/>
          <p:nvPr/>
        </p:nvSpPr>
        <p:spPr>
          <a:xfrm>
            <a:off x="3178281" y="8409788"/>
            <a:ext cx="3645024" cy="682238"/>
          </a:xfrm>
          <a:prstGeom prst="rect">
            <a:avLst/>
          </a:prstGeom>
          <a:solidFill>
            <a:srgbClr val="FFF2D1"/>
          </a:solidFill>
          <a:ln w="19050">
            <a:solidFill>
              <a:srgbClr val="663300"/>
            </a:solidFill>
          </a:ln>
        </p:spPr>
        <p:txBody>
          <a:bodyPr wrap="square" lIns="36000" rIns="3600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 ◆日時等、</a:t>
            </a:r>
            <a:r>
              <a:rPr lang="ja-JP" altLang="ja-JP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変更となる場合があります</a:t>
            </a:r>
            <a:r>
              <a:rPr lang="ja-JP" altLang="en-US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。最新情報をご確認ください。</a:t>
            </a:r>
            <a:endParaRPr lang="en-US" altLang="ja-JP" sz="800" dirty="0">
              <a:solidFill>
                <a:srgbClr val="663300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 ◆参加予約は就職支援システムまたは各</a:t>
            </a:r>
            <a:r>
              <a:rPr lang="en-US" altLang="ja-JP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ELMS</a:t>
            </a:r>
            <a:r>
              <a:rPr lang="ja-JP" altLang="en-US" sz="8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グループにて！</a:t>
            </a:r>
            <a:endParaRPr lang="en-US" altLang="ja-JP" sz="800" dirty="0">
              <a:solidFill>
                <a:srgbClr val="663300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endParaRPr lang="en-US" altLang="ja-JP" sz="400" dirty="0">
              <a:solidFill>
                <a:srgbClr val="663300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r>
              <a:rPr lang="ja-JP" altLang="en-US" sz="7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  キャリアセンター</a:t>
            </a:r>
            <a:r>
              <a:rPr lang="en-US" altLang="ja-JP" sz="7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HP</a:t>
            </a:r>
            <a:r>
              <a:rPr lang="ja-JP" altLang="en-US" sz="7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</a:t>
            </a:r>
            <a:r>
              <a:rPr lang="en-US" altLang="ja-JP" sz="700" dirty="0">
                <a:solidFill>
                  <a:schemeClr val="bg2">
                    <a:lumMod val="2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</a:t>
            </a:r>
            <a:r>
              <a:rPr lang="en-US" altLang="ja-JP" sz="700" dirty="0">
                <a:solidFill>
                  <a:schemeClr val="bg2">
                    <a:lumMod val="2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hlinkClick r:id="rId3"/>
              </a:rPr>
              <a:t>https://cc.academic.hokudai.ac.jp/</a:t>
            </a:r>
            <a:r>
              <a:rPr lang="ja-JP" altLang="en-US" sz="700" dirty="0">
                <a:solidFill>
                  <a:schemeClr val="bg2">
                    <a:lumMod val="2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　  </a:t>
            </a:r>
            <a:endParaRPr lang="en-US" altLang="ja-JP" sz="700" dirty="0">
              <a:solidFill>
                <a:schemeClr val="bg2">
                  <a:lumMod val="2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  <a:p>
            <a:r>
              <a:rPr lang="ja-JP" altLang="en-US" sz="7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  就職支援システム</a:t>
            </a:r>
            <a:r>
              <a:rPr lang="en-US" altLang="ja-JP" sz="70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    </a:t>
            </a:r>
            <a:r>
              <a:rPr lang="en-US" altLang="ja-JP" sz="700" dirty="0">
                <a:solidFill>
                  <a:schemeClr val="bg2">
                    <a:lumMod val="2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hlinkClick r:id="rId4"/>
              </a:rPr>
              <a:t>https://cc.academic.hokudai.ac.jp/Ssys.html</a:t>
            </a:r>
            <a:endParaRPr lang="en-US" altLang="ja-JP" sz="700" dirty="0">
              <a:solidFill>
                <a:schemeClr val="bg2">
                  <a:lumMod val="2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pic>
        <p:nvPicPr>
          <p:cNvPr id="32" name="図 31" descr="QR コード&#10;&#10;自動的に生成された説明">
            <a:extLst>
              <a:ext uri="{FF2B5EF4-FFF2-40B4-BE49-F238E27FC236}">
                <a16:creationId xmlns:a16="http://schemas.microsoft.com/office/drawing/2014/main" id="{5A36E4A2-9C4E-2448-ECD6-B9A65CC9BB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582" y="8489297"/>
            <a:ext cx="564436" cy="564436"/>
          </a:xfrm>
          <a:prstGeom prst="rect">
            <a:avLst/>
          </a:prstGeom>
        </p:spPr>
      </p:pic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293DCF6D-15DD-ACB9-FBBE-B18086372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078122"/>
              </p:ext>
            </p:extLst>
          </p:nvPr>
        </p:nvGraphicFramePr>
        <p:xfrm>
          <a:off x="54000" y="2171214"/>
          <a:ext cx="6750000" cy="6211892"/>
        </p:xfrm>
        <a:graphic>
          <a:graphicData uri="http://schemas.openxmlformats.org/drawingml/2006/table">
            <a:tbl>
              <a:tblPr/>
              <a:tblGrid>
                <a:gridCol w="360000">
                  <a:extLst>
                    <a:ext uri="{9D8B030D-6E8A-4147-A177-3AD203B41FA5}">
                      <a16:colId xmlns:a16="http://schemas.microsoft.com/office/drawing/2014/main" val="2810524325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3811204485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3519455746"/>
                    </a:ext>
                  </a:extLst>
                </a:gridCol>
                <a:gridCol w="1169688">
                  <a:extLst>
                    <a:ext uri="{9D8B030D-6E8A-4147-A177-3AD203B41FA5}">
                      <a16:colId xmlns:a16="http://schemas.microsoft.com/office/drawing/2014/main" val="2279300152"/>
                    </a:ext>
                  </a:extLst>
                </a:gridCol>
                <a:gridCol w="1242312">
                  <a:extLst>
                    <a:ext uri="{9D8B030D-6E8A-4147-A177-3AD203B41FA5}">
                      <a16:colId xmlns:a16="http://schemas.microsoft.com/office/drawing/2014/main" val="3432813158"/>
                    </a:ext>
                  </a:extLst>
                </a:gridCol>
                <a:gridCol w="1206000">
                  <a:extLst>
                    <a:ext uri="{9D8B030D-6E8A-4147-A177-3AD203B41FA5}">
                      <a16:colId xmlns:a16="http://schemas.microsoft.com/office/drawing/2014/main" val="159274654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447669"/>
                    </a:ext>
                  </a:extLst>
                </a:gridCol>
              </a:tblGrid>
              <a:tr h="3194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endParaRPr lang="ja-JP" altLang="en-US" sz="1100" b="0" i="0" u="none" strike="noStrike" dirty="0">
                        <a:solidFill>
                          <a:srgbClr val="00B0F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60364"/>
                  </a:ext>
                </a:extLst>
              </a:tr>
              <a:tr h="2035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　　　　　　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endParaRPr lang="ja-JP" altLang="en-US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　　</a:t>
                      </a:r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</a:t>
                      </a:r>
                      <a:endParaRPr lang="ja-JP" altLang="en-US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　　</a:t>
                      </a:r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</a:t>
                      </a:r>
                      <a:endParaRPr lang="ja-JP" altLang="en-US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96891"/>
                  </a:ext>
                </a:extLst>
              </a:tr>
              <a:tr h="5567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政策論部個別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トレーニング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政策論文個別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トレーニング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023695"/>
                  </a:ext>
                </a:extLst>
              </a:tr>
              <a:tr h="1973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　　</a:t>
                      </a:r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7</a:t>
                      </a:r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　　</a:t>
                      </a:r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8</a:t>
                      </a:r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892438"/>
                  </a:ext>
                </a:extLst>
              </a:tr>
              <a:tr h="999156">
                <a:tc>
                  <a:txBody>
                    <a:bodyPr/>
                    <a:lstStyle/>
                    <a:p>
                      <a:pPr algn="ct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政策課題討議グループトレーニング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政策課題討議グループトレーニング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287275"/>
                  </a:ext>
                </a:extLst>
              </a:tr>
              <a:tr h="22237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6699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</a:t>
                      </a:r>
                      <a:r>
                        <a:rPr lang="en-US" altLang="ja-JP" sz="1100" b="0" i="0" u="none" strike="noStrike">
                          <a:solidFill>
                            <a:srgbClr val="6699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14</a:t>
                      </a:r>
                      <a:endParaRPr lang="en-US" altLang="ja-JP" sz="1100" b="0" i="0" u="none" strike="noStrike" dirty="0">
                        <a:solidFill>
                          <a:srgbClr val="6699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411561"/>
                  </a:ext>
                </a:extLst>
              </a:tr>
              <a:tr h="11563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新・政策研究ゼミ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online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インターンシップ</a:t>
                      </a:r>
                      <a:endParaRPr lang="en-US" altLang="ja-JP" sz="1100" b="0" i="0" u="none" strike="noStrike" dirty="0">
                        <a:solidFill>
                          <a:srgbClr val="C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就職活動</a:t>
                      </a:r>
                      <a:endParaRPr lang="en-US" altLang="ja-JP" sz="1100" b="0" i="0" u="none" strike="noStrike" dirty="0">
                        <a:solidFill>
                          <a:srgbClr val="C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スタートアップ</a:t>
                      </a:r>
                      <a:endParaRPr lang="en-US" altLang="ja-JP" sz="1100" b="0" i="0" u="none" strike="noStrike" dirty="0">
                        <a:solidFill>
                          <a:srgbClr val="C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ガイダンス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18:30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20:30</a:t>
                      </a: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＠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Zoom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939935"/>
                  </a:ext>
                </a:extLst>
              </a:tr>
              <a:tr h="1973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 </a:t>
                      </a:r>
                      <a:r>
                        <a:rPr lang="ja-JP" altLang="en-US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　</a:t>
                      </a:r>
                      <a:r>
                        <a:rPr lang="en-US" altLang="ja-JP" sz="1100" b="0" i="0" u="none" strike="noStrike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21</a:t>
                      </a:r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6699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25</a:t>
                      </a:r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662533"/>
                  </a:ext>
                </a:extLst>
              </a:tr>
              <a:tr h="5474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新・政策研究ゼミ</a:t>
                      </a:r>
                      <a:r>
                        <a:rPr lang="en-US" altLang="ja-JP" sz="1100" b="0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online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インターンシップ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プレ研修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【</a:t>
                      </a:r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文系学生対象</a:t>
                      </a:r>
                      <a:r>
                        <a:rPr lang="en-US" altLang="ja-JP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】</a:t>
                      </a: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インターンシップ</a:t>
                      </a:r>
                      <a:endParaRPr lang="en-US" altLang="ja-JP" sz="1100" b="0" i="0" u="none" strike="noStrike" dirty="0">
                        <a:solidFill>
                          <a:srgbClr val="C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就活戦略</a:t>
                      </a:r>
                      <a:endParaRPr lang="en-US" altLang="ja-JP" sz="1100" b="0" i="0" u="none" strike="noStrike" dirty="0">
                        <a:solidFill>
                          <a:srgbClr val="C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ガイダンス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18:15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～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19:15</a:t>
                      </a:r>
                    </a:p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＠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Zoom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  <a:r>
                        <a:rPr lang="ja-JP" alt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002454"/>
                  </a:ext>
                </a:extLst>
              </a:tr>
              <a:tr h="337023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27</a:t>
                      </a:r>
                    </a:p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FF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6699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公務員　　</a:t>
                      </a:r>
                      <a:r>
                        <a:rPr lang="en-US" altLang="ja-JP" sz="1100" b="0" i="0" u="none" strike="noStrike">
                          <a:solidFill>
                            <a:srgbClr val="6699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28</a:t>
                      </a:r>
                      <a:endParaRPr lang="en-US" altLang="ja-JP" sz="1100" b="0" i="0" u="none" strike="noStrike" dirty="0">
                        <a:solidFill>
                          <a:srgbClr val="6699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　　</a:t>
                      </a:r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29</a:t>
                      </a:r>
                    </a:p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548235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　　</a:t>
                      </a:r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548235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100" b="0" i="0" u="none" strike="noStrike" dirty="0">
                        <a:solidFill>
                          <a:srgbClr val="00B0F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432799"/>
                  </a:ext>
                </a:extLst>
              </a:tr>
              <a:tr h="6632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新・政策研究ゼミ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online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756272"/>
                  </a:ext>
                </a:extLst>
              </a:tr>
            </a:tbl>
          </a:graphicData>
        </a:graphic>
      </p:graphicFrame>
      <p:pic>
        <p:nvPicPr>
          <p:cNvPr id="11" name="図 10" descr="フリーイラスト 桜の花柄と波線の背景">
            <a:extLst>
              <a:ext uri="{FF2B5EF4-FFF2-40B4-BE49-F238E27FC236}">
                <a16:creationId xmlns:a16="http://schemas.microsoft.com/office/drawing/2014/main" id="{5E6CAE53-3C07-C7E3-A0A6-8DC91FEB35E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292"/>
          <a:stretch/>
        </p:blipFill>
        <p:spPr bwMode="auto">
          <a:xfrm rot="10800000">
            <a:off x="-11696" y="-13560"/>
            <a:ext cx="6881392" cy="21847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1030477-71BB-FC55-E856-F7C1F2803F8E}"/>
              </a:ext>
            </a:extLst>
          </p:cNvPr>
          <p:cNvSpPr/>
          <p:nvPr/>
        </p:nvSpPr>
        <p:spPr>
          <a:xfrm>
            <a:off x="37313" y="189001"/>
            <a:ext cx="2388046" cy="1685461"/>
          </a:xfrm>
          <a:prstGeom prst="rect">
            <a:avLst/>
          </a:prstGeom>
          <a:ln w="12700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ts val="4000"/>
              </a:lnSpc>
              <a:spcBef>
                <a:spcPts val="1200"/>
              </a:spcBef>
              <a:spcAft>
                <a:spcPts val="800"/>
              </a:spcAft>
            </a:pPr>
            <a:r>
              <a:rPr lang="ja-JP" altLang="en-US" sz="4800" dirty="0">
                <a:ln w="6350">
                  <a:noFill/>
                </a:ln>
                <a:solidFill>
                  <a:srgbClr val="C00000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２０２</a:t>
            </a:r>
            <a:r>
              <a:rPr lang="en-US" altLang="ja-JP" sz="4800" dirty="0">
                <a:ln w="6350">
                  <a:noFill/>
                </a:ln>
                <a:solidFill>
                  <a:srgbClr val="C00000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5</a:t>
            </a:r>
            <a:r>
              <a:rPr lang="en-US" altLang="ja-JP" sz="2800" dirty="0">
                <a:ln w="6350">
                  <a:noFill/>
                </a:ln>
                <a:solidFill>
                  <a:srgbClr val="C00000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年</a:t>
            </a:r>
          </a:p>
          <a:p>
            <a:pPr>
              <a:lnSpc>
                <a:spcPts val="55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altLang="ja-JP" sz="8000" dirty="0">
                <a:ln w="6350">
                  <a:noFill/>
                </a:ln>
                <a:solidFill>
                  <a:srgbClr val="C00000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4</a:t>
            </a:r>
            <a:r>
              <a:rPr lang="ja-JP" altLang="en-US" sz="5400" dirty="0">
                <a:ln w="6350">
                  <a:noFill/>
                </a:ln>
                <a:solidFill>
                  <a:srgbClr val="C00000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月</a:t>
            </a:r>
            <a:endParaRPr lang="ja-JP" altLang="ja-JP" sz="9600" dirty="0">
              <a:ln w="6350">
                <a:noFill/>
              </a:ln>
              <a:solidFill>
                <a:srgbClr val="C00000"/>
              </a:solidFill>
              <a:latin typeface="UD Digi Kyokasho NK-B" panose="020B0400000000000000" pitchFamily="18" charset="-128"/>
              <a:ea typeface="UD Digi Kyokasho NK-B" panose="020B0400000000000000" pitchFamily="18" charset="-128"/>
              <a:cs typeface="Times New Roman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7BA0514C-390D-0A8F-B2DD-2BF7E10A2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188" y="-16016"/>
            <a:ext cx="5133593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glow rad="101600">
              <a:schemeClr val="bg1">
                <a:alpha val="78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100" b="1" i="0" u="none" strike="noStrike" cap="none" normalizeH="0" baseline="0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Career Center</a:t>
            </a:r>
            <a:r>
              <a:rPr lang="ja-JP" altLang="en-US" sz="1100" b="1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 </a:t>
            </a:r>
            <a:r>
              <a:rPr kumimoji="1" lang="en-US" altLang="ja-JP" sz="1100" b="1" i="0" u="none" strike="noStrike" cap="none" normalizeH="0" baseline="0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Event Calendar</a:t>
            </a:r>
            <a:r>
              <a:rPr kumimoji="1" lang="ja-JP" altLang="en-US" sz="1100" b="1" i="0" u="none" strike="noStrike" cap="none" normalizeH="0" baseline="0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　</a:t>
            </a:r>
            <a:r>
              <a:rPr lang="ja-JP" altLang="en-US" sz="1100" b="1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北海道</a:t>
            </a:r>
            <a:r>
              <a:rPr kumimoji="1" lang="ja-JP" altLang="en-US" sz="1100" b="1" i="0" u="none" strike="noStrike" cap="none" normalizeH="0" baseline="0" dirty="0">
                <a:ln w="0">
                  <a:noFill/>
                </a:ln>
                <a:solidFill>
                  <a:schemeClr val="accent2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 pitchFamily="18" charset="0"/>
              </a:rPr>
              <a:t>大学キャリアセンター</a:t>
            </a:r>
            <a:endParaRPr kumimoji="1" lang="ja-JP" altLang="en-US" sz="1100" b="1" i="0" u="none" strike="noStrike" cap="none" normalizeH="0" baseline="0" dirty="0">
              <a:ln w="0">
                <a:noFill/>
              </a:ln>
              <a:solidFill>
                <a:schemeClr val="accent2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D5D7E53-AFEF-2E0F-42BA-1F66FCA280A9}"/>
              </a:ext>
            </a:extLst>
          </p:cNvPr>
          <p:cNvSpPr/>
          <p:nvPr/>
        </p:nvSpPr>
        <p:spPr>
          <a:xfrm>
            <a:off x="37313" y="8409867"/>
            <a:ext cx="3100681" cy="7232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◆キャリアセンターは現在、平日</a:t>
            </a:r>
            <a:r>
              <a:rPr kumimoji="1" lang="en-US" altLang="ja-JP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8:30</a:t>
            </a:r>
            <a:r>
              <a:rPr kumimoji="1" lang="ja-JP" altLang="en-US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から</a:t>
            </a:r>
            <a:r>
              <a:rPr kumimoji="1" lang="en-US" altLang="ja-JP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17:00</a:t>
            </a:r>
            <a:r>
              <a:rPr kumimoji="1" lang="ja-JP" altLang="en-US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まで開室しています。</a:t>
            </a:r>
            <a:endParaRPr kumimoji="1" lang="en-US" altLang="ja-JP" sz="1000" b="1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5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ＯＢＯＧ名簿の閲覧や国家</a:t>
            </a:r>
            <a:r>
              <a:rPr lang="ja-JP" altLang="en-US" sz="95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公務員</a:t>
            </a:r>
            <a:r>
              <a:rPr kumimoji="1" lang="ja-JP" altLang="en-US" sz="95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の過去問閲覧等ができます。</a:t>
            </a:r>
            <a:endParaRPr kumimoji="1" lang="en-US" altLang="ja-JP" sz="950" b="1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0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◆就職相談については予約制・オンラインにて行っています。</a:t>
            </a:r>
            <a:endParaRPr lang="en-US" altLang="ja-JP" sz="1000" b="1" dirty="0">
              <a:solidFill>
                <a:schemeClr val="accent2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900"/>
              </a:lnSpc>
            </a:pPr>
            <a:r>
              <a:rPr kumimoji="1" lang="ja-JP" altLang="en-US" sz="950" b="1" dirty="0">
                <a:solidFill>
                  <a:schemeClr val="accent2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予約は就職支援システムより行うことができます。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3B47D5C-91D8-C25F-1B3D-E2E6A010DEA4}"/>
              </a:ext>
            </a:extLst>
          </p:cNvPr>
          <p:cNvSpPr/>
          <p:nvPr/>
        </p:nvSpPr>
        <p:spPr>
          <a:xfrm>
            <a:off x="-86336" y="1853259"/>
            <a:ext cx="2879339" cy="233116"/>
          </a:xfrm>
          <a:prstGeom prst="rect">
            <a:avLst/>
          </a:prstGeom>
          <a:ln w="12700">
            <a:noFill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ja-JP" sz="900" dirty="0">
                <a:ln w="19050">
                  <a:noFill/>
                </a:ln>
                <a:solidFill>
                  <a:schemeClr val="accent2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※</a:t>
            </a:r>
            <a:r>
              <a:rPr lang="ja-JP" altLang="en-US" sz="900" dirty="0">
                <a:ln w="19050">
                  <a:noFill/>
                </a:ln>
                <a:solidFill>
                  <a:schemeClr val="accent2"/>
                </a:solidFill>
                <a:latin typeface="UD Digi Kyokasho NK-B" panose="020B0400000000000000" pitchFamily="18" charset="-128"/>
                <a:ea typeface="UD Digi Kyokasho NK-B" panose="020B0400000000000000" pitchFamily="18" charset="-128"/>
                <a:cs typeface="Times New Roman"/>
              </a:rPr>
              <a:t>下記ガイダンス予定は変更になる場合があります。</a:t>
            </a:r>
            <a:endParaRPr lang="ja-JP" altLang="ja-JP" sz="900" dirty="0">
              <a:ln w="19050">
                <a:noFill/>
              </a:ln>
              <a:solidFill>
                <a:schemeClr val="accent2"/>
              </a:solidFill>
              <a:latin typeface="UD Digi Kyokasho NK-B" panose="020B0400000000000000" pitchFamily="18" charset="-128"/>
              <a:ea typeface="UD Digi Kyokasho NK-B" panose="020B0400000000000000" pitchFamily="18" charset="-128"/>
              <a:cs typeface="Times New Roman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B738CD77-90A4-2C12-5D68-9D774AADD7D7}"/>
              </a:ext>
            </a:extLst>
          </p:cNvPr>
          <p:cNvSpPr/>
          <p:nvPr/>
        </p:nvSpPr>
        <p:spPr>
          <a:xfrm>
            <a:off x="8005125" y="6012064"/>
            <a:ext cx="2622764" cy="900067"/>
          </a:xfrm>
          <a:prstGeom prst="wedgeRoundRectCallout">
            <a:avLst>
              <a:gd name="adj1" fmla="val 72315"/>
              <a:gd name="adj2" fmla="val 745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"/>
              </a:lnSpc>
            </a:pPr>
            <a:r>
              <a:rPr lang="ja-JP" altLang="en-US" sz="1050" dirty="0">
                <a:solidFill>
                  <a:schemeClr val="accent3">
                    <a:lumMod val="7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公務員</a:t>
            </a:r>
            <a:endParaRPr lang="en-US" altLang="ja-JP" sz="1050" dirty="0">
              <a:solidFill>
                <a:schemeClr val="accent3">
                  <a:lumMod val="7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77C8C906-37F8-FA7C-235A-759EC3B00409}"/>
              </a:ext>
            </a:extLst>
          </p:cNvPr>
          <p:cNvSpPr/>
          <p:nvPr/>
        </p:nvSpPr>
        <p:spPr>
          <a:xfrm>
            <a:off x="8055710" y="4780321"/>
            <a:ext cx="2659495" cy="900067"/>
          </a:xfrm>
          <a:prstGeom prst="wedgeRoundRectCallout">
            <a:avLst>
              <a:gd name="adj1" fmla="val 65262"/>
              <a:gd name="adj2" fmla="val 1792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dirty="0">
                <a:solidFill>
                  <a:schemeClr val="accent6">
                    <a:lumMod val="7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セミナー</a:t>
            </a:r>
            <a:endParaRPr lang="en-US" altLang="ja-JP" sz="1050" dirty="0">
              <a:solidFill>
                <a:schemeClr val="accent6">
                  <a:lumMod val="7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3EF3EBDA-EC07-A093-4047-9C9CC36BD255}"/>
              </a:ext>
            </a:extLst>
          </p:cNvPr>
          <p:cNvSpPr/>
          <p:nvPr/>
        </p:nvSpPr>
        <p:spPr>
          <a:xfrm>
            <a:off x="8046739" y="7203700"/>
            <a:ext cx="2640901" cy="900067"/>
          </a:xfrm>
          <a:prstGeom prst="wedgeRoundRectCallout">
            <a:avLst>
              <a:gd name="adj1" fmla="val 67962"/>
              <a:gd name="adj2" fmla="val 21561"/>
              <a:gd name="adj3" fmla="val 16667"/>
            </a:avLst>
          </a:prstGeom>
          <a:solidFill>
            <a:srgbClr val="FFEFEF"/>
          </a:solidFill>
          <a:ln>
            <a:solidFill>
              <a:srgbClr val="F657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60"/>
              </a:lnSpc>
            </a:pPr>
            <a:r>
              <a:rPr lang="ja-JP" altLang="en-US" sz="1050" dirty="0">
                <a:solidFill>
                  <a:schemeClr val="accent2">
                    <a:lumMod val="7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インターンシップ</a:t>
            </a:r>
            <a:endParaRPr lang="en-US" altLang="ja-JP" sz="1050" dirty="0">
              <a:solidFill>
                <a:schemeClr val="accent2">
                  <a:lumMod val="7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96948604-6666-A375-EFF3-481C41836EC9}"/>
              </a:ext>
            </a:extLst>
          </p:cNvPr>
          <p:cNvSpPr/>
          <p:nvPr/>
        </p:nvSpPr>
        <p:spPr>
          <a:xfrm>
            <a:off x="8028145" y="3501303"/>
            <a:ext cx="2659495" cy="900067"/>
          </a:xfrm>
          <a:prstGeom prst="wedgeRoundRectCallout">
            <a:avLst>
              <a:gd name="adj1" fmla="val 65944"/>
              <a:gd name="adj2" fmla="val 1418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60"/>
              </a:lnSpc>
            </a:pPr>
            <a:r>
              <a:rPr lang="ja-JP" altLang="en-US" sz="1050" dirty="0">
                <a:solidFill>
                  <a:schemeClr val="accent5">
                    <a:lumMod val="75000"/>
                  </a:schemeClr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ミニ講座</a:t>
            </a:r>
            <a:endParaRPr lang="en-US" altLang="ja-JP" sz="1050" dirty="0">
              <a:solidFill>
                <a:schemeClr val="accent5">
                  <a:lumMod val="75000"/>
                </a:schemeClr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33B04277-4E01-3123-585D-2C7D14F87DD5}"/>
              </a:ext>
            </a:extLst>
          </p:cNvPr>
          <p:cNvSpPr/>
          <p:nvPr/>
        </p:nvSpPr>
        <p:spPr>
          <a:xfrm>
            <a:off x="8005125" y="2411760"/>
            <a:ext cx="2659495" cy="900067"/>
          </a:xfrm>
          <a:prstGeom prst="wedgeRoundRectCallout">
            <a:avLst>
              <a:gd name="adj1" fmla="val 65944"/>
              <a:gd name="adj2" fmla="val 14185"/>
              <a:gd name="adj3" fmla="val 16667"/>
            </a:avLst>
          </a:prstGeom>
          <a:solidFill>
            <a:srgbClr val="FFFFCC">
              <a:alpha val="68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60"/>
              </a:lnSpc>
            </a:pPr>
            <a:r>
              <a:rPr lang="ja-JP" altLang="en-US" sz="1050" dirty="0">
                <a:solidFill>
                  <a:srgbClr val="663300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</a:rPr>
              <a:t>留学生</a:t>
            </a:r>
            <a:endParaRPr lang="en-US" altLang="ja-JP" sz="1050" dirty="0">
              <a:solidFill>
                <a:srgbClr val="663300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6D0B806-FDC5-5A14-A235-5AAE824AB51A}"/>
              </a:ext>
            </a:extLst>
          </p:cNvPr>
          <p:cNvSpPr txBox="1"/>
          <p:nvPr/>
        </p:nvSpPr>
        <p:spPr>
          <a:xfrm>
            <a:off x="2784979" y="245594"/>
            <a:ext cx="3984171" cy="1777410"/>
          </a:xfrm>
          <a:prstGeom prst="rect">
            <a:avLst/>
          </a:prstGeom>
          <a:solidFill>
            <a:srgbClr val="FFFF99"/>
          </a:solidFill>
          <a:ln w="28575">
            <a:solidFill>
              <a:schemeClr val="accent2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ja-JP" altLang="en-US" sz="12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200" spc="600" dirty="0">
                <a:solidFill>
                  <a:schemeClr val="bg1"/>
                </a:solidFill>
                <a:highlight>
                  <a:srgbClr val="0000FF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就職支援システム　について</a:t>
            </a:r>
            <a:endParaRPr kumimoji="1" lang="en-US" altLang="ja-JP" sz="1200" spc="600" dirty="0">
              <a:solidFill>
                <a:schemeClr val="bg1"/>
              </a:solidFill>
              <a:highlight>
                <a:srgbClr val="0000FF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下記の期間、「年度更新中」のため、前年の学年になっています。　　</a:t>
            </a:r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100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</a:t>
            </a:r>
            <a:r>
              <a:rPr lang="ja-JP" altLang="en-US" sz="900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en-US" altLang="ja-JP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日（木）午後～</a:t>
            </a:r>
            <a:r>
              <a:rPr lang="en-US" altLang="ja-JP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en-US" altLang="ja-JP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金</a:t>
            </a:r>
            <a:r>
              <a:rPr lang="en-US" altLang="ja-JP" sz="900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900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は就職支援システムが使用できません。　</a:t>
            </a:r>
            <a:endParaRPr lang="en-US" altLang="ja-JP" sz="900" dirty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◆</a:t>
            </a:r>
            <a:r>
              <a:rPr lang="ja-JP" altLang="en-US" sz="9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新学部１年生、大学院へ進学する方へ</a:t>
            </a:r>
            <a:endParaRPr kumimoji="1" lang="en-US" altLang="ja-JP" sz="9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更新後、新たな学生番号にてログインが可能です。</a:t>
            </a:r>
            <a:endParaRPr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kumimoji="1" lang="en-US" altLang="ja-JP" sz="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◆</a:t>
            </a:r>
            <a:r>
              <a:rPr lang="ja-JP" altLang="en-US" sz="9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卒業・修了した方、既卒の方へ</a:t>
            </a:r>
            <a:endParaRPr lang="en-US" altLang="ja-JP" sz="9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更新後、ログインができなくなります。</a:t>
            </a:r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kumimoji="1" lang="ja-JP" altLang="en-US" sz="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引き続き利用する場合は、卒業生登録メールを送信してください。</a:t>
            </a:r>
          </a:p>
          <a:p>
            <a:endParaRPr kumimoji="1" lang="en-US" altLang="ja-JP" sz="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8167A89-78DC-2969-A3CA-74F49EEEF26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38569" y="1237563"/>
            <a:ext cx="570612" cy="570612"/>
          </a:xfrm>
          <a:prstGeom prst="rect">
            <a:avLst/>
          </a:prstGeom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28EACFB4-AB2A-5D59-FE01-D3BFF5E03CF9}"/>
              </a:ext>
            </a:extLst>
          </p:cNvPr>
          <p:cNvSpPr/>
          <p:nvPr/>
        </p:nvSpPr>
        <p:spPr>
          <a:xfrm>
            <a:off x="3368391" y="3469293"/>
            <a:ext cx="3384376" cy="836537"/>
          </a:xfrm>
          <a:prstGeom prst="wedgeRoundRectCallout">
            <a:avLst>
              <a:gd name="adj1" fmla="val 22213"/>
              <a:gd name="adj2" fmla="val 85246"/>
              <a:gd name="adj3" fmla="val 16667"/>
            </a:avLst>
          </a:prstGeom>
          <a:solidFill>
            <a:srgbClr val="FFEBF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1000" b="1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/>
              </a:rPr>
              <a:t>「インターンシップに参加しないと就活は不利になる！？」「就職活動ってなにから始めたらいい？」などインターンシップ・就職活動のスタートアップガイダンスです。</a:t>
            </a:r>
            <a:endParaRPr lang="en-US" altLang="ja-JP" sz="1000" b="1" dirty="0">
              <a:solidFill>
                <a:schemeClr val="tx1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  <a:cs typeface="Times New Roman"/>
            </a:endParaRPr>
          </a:p>
          <a:p>
            <a:pPr algn="just"/>
            <a:r>
              <a:rPr lang="ja-JP" altLang="en-US" sz="1000" b="1" dirty="0">
                <a:solidFill>
                  <a:schemeClr val="tx1"/>
                </a:solidFill>
                <a:latin typeface="UD Digi Kyokasho NK-B" panose="02020700000000000000" pitchFamily="18" charset="-128"/>
                <a:ea typeface="UD Digi Kyokasho NK-B" panose="02020700000000000000" pitchFamily="18" charset="-128"/>
                <a:cs typeface="Times New Roman"/>
              </a:rPr>
              <a:t>採用コンサルタントに登壇してもらい、普段聞くことの出来ない就活の裏側をお伝えします！</a:t>
            </a:r>
            <a:endParaRPr lang="en-US" altLang="ja-JP" sz="1000" b="1" dirty="0">
              <a:solidFill>
                <a:schemeClr val="tx1"/>
              </a:solidFill>
              <a:latin typeface="UD Digi Kyokasho NK-B" panose="02020700000000000000" pitchFamily="18" charset="-128"/>
              <a:ea typeface="UD Digi Kyokasho NK-B" panose="02020700000000000000" pitchFamily="18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436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9195</TotalTime>
  <Words>443</Words>
  <Application>Microsoft Office PowerPoint</Application>
  <PresentationFormat>画面に合わせる (4:3)</PresentationFormat>
  <Paragraphs>114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Digi Kyokasho NK-B</vt:lpstr>
      <vt:lpstr>UD Digi Kyokasho NK-B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北海道大学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豊福　元</cp:lastModifiedBy>
  <cp:revision>698</cp:revision>
  <cp:lastPrinted>2023-03-28T02:59:12Z</cp:lastPrinted>
  <dcterms:created xsi:type="dcterms:W3CDTF">2012-10-05T08:07:07Z</dcterms:created>
  <dcterms:modified xsi:type="dcterms:W3CDTF">2025-03-28T06:59:06Z</dcterms:modified>
</cp:coreProperties>
</file>