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6858000" cy="9906000" type="A4"/>
  <p:notesSz cx="6794500" cy="9931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80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34431" algn="l" rtl="0" eaLnBrk="0" fontAlgn="base" hangingPunct="0">
      <a:spcBef>
        <a:spcPct val="0"/>
      </a:spcBef>
      <a:spcAft>
        <a:spcPct val="0"/>
      </a:spcAft>
      <a:defRPr kumimoji="1" sz="180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868863" algn="l" rtl="0" eaLnBrk="0" fontAlgn="base" hangingPunct="0">
      <a:spcBef>
        <a:spcPct val="0"/>
      </a:spcBef>
      <a:spcAft>
        <a:spcPct val="0"/>
      </a:spcAft>
      <a:defRPr kumimoji="1" sz="180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03294" algn="l" rtl="0" eaLnBrk="0" fontAlgn="base" hangingPunct="0">
      <a:spcBef>
        <a:spcPct val="0"/>
      </a:spcBef>
      <a:spcAft>
        <a:spcPct val="0"/>
      </a:spcAft>
      <a:defRPr kumimoji="1" sz="180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737726" algn="l" rtl="0" eaLnBrk="0" fontAlgn="base" hangingPunct="0">
      <a:spcBef>
        <a:spcPct val="0"/>
      </a:spcBef>
      <a:spcAft>
        <a:spcPct val="0"/>
      </a:spcAft>
      <a:defRPr kumimoji="1" sz="180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172157" algn="l" defTabSz="868863" rtl="0" eaLnBrk="1" latinLnBrk="0" hangingPunct="1">
      <a:defRPr kumimoji="1" sz="180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606589" algn="l" defTabSz="868863" rtl="0" eaLnBrk="1" latinLnBrk="0" hangingPunct="1">
      <a:defRPr kumimoji="1" sz="180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041020" algn="l" defTabSz="868863" rtl="0" eaLnBrk="1" latinLnBrk="0" hangingPunct="1">
      <a:defRPr kumimoji="1" sz="180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475452" algn="l" defTabSz="868863" rtl="0" eaLnBrk="1" latinLnBrk="0" hangingPunct="1">
      <a:defRPr kumimoji="1" sz="180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 userDrawn="1">
          <p15:clr>
            <a:srgbClr val="A4A3A4"/>
          </p15:clr>
        </p15:guide>
        <p15:guide id="2" pos="41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05B"/>
    <a:srgbClr val="0069B7"/>
    <a:srgbClr val="FFFCBF"/>
    <a:srgbClr val="BFD9ED"/>
    <a:srgbClr val="BBE0E3"/>
    <a:srgbClr val="33CC33"/>
    <a:srgbClr val="CCFFFF"/>
    <a:srgbClr val="E6E6E6"/>
    <a:srgbClr val="0071BD"/>
    <a:srgbClr val="F68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99017" autoAdjust="0"/>
  </p:normalViewPr>
  <p:slideViewPr>
    <p:cSldViewPr>
      <p:cViewPr>
        <p:scale>
          <a:sx n="40" d="100"/>
          <a:sy n="40" d="100"/>
        </p:scale>
        <p:origin x="2516" y="244"/>
      </p:cViewPr>
      <p:guideLst>
        <p:guide orient="horz" pos="3075"/>
        <p:guide pos="41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888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2AAB51F-F317-4560-92BD-4A6CCF074CB5}" type="datetimeFigureOut">
              <a:rPr lang="ja-JP" altLang="en-US"/>
              <a:pPr>
                <a:defRPr/>
              </a:pPr>
              <a:t>2023/6/19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3" rIns="91406" bIns="4570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8051"/>
            <a:ext cx="5435600" cy="4468813"/>
          </a:xfrm>
          <a:prstGeom prst="rect">
            <a:avLst/>
          </a:prstGeom>
        </p:spPr>
        <p:txBody>
          <a:bodyPr vert="horz" lIns="91406" tIns="45703" rIns="91406" bIns="45703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32925"/>
            <a:ext cx="2944813" cy="496888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101" y="9432925"/>
            <a:ext cx="2944813" cy="496888"/>
          </a:xfrm>
          <a:prstGeom prst="rect">
            <a:avLst/>
          </a:prstGeom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5432967-70DF-4772-85FC-100484C5DD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9285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140" kern="1200">
        <a:solidFill>
          <a:schemeClr val="tx1"/>
        </a:solidFill>
        <a:latin typeface="+mn-lt"/>
        <a:ea typeface="+mn-ea"/>
        <a:cs typeface="+mn-cs"/>
      </a:defRPr>
    </a:lvl1pPr>
    <a:lvl2pPr marL="434431" algn="l" rtl="0" eaLnBrk="0" fontAlgn="base" hangingPunct="0">
      <a:spcBef>
        <a:spcPct val="30000"/>
      </a:spcBef>
      <a:spcAft>
        <a:spcPct val="0"/>
      </a:spcAft>
      <a:defRPr kumimoji="1" sz="1140" kern="1200">
        <a:solidFill>
          <a:schemeClr val="tx1"/>
        </a:solidFill>
        <a:latin typeface="+mn-lt"/>
        <a:ea typeface="+mn-ea"/>
        <a:cs typeface="+mn-cs"/>
      </a:defRPr>
    </a:lvl2pPr>
    <a:lvl3pPr marL="868863" algn="l" rtl="0" eaLnBrk="0" fontAlgn="base" hangingPunct="0">
      <a:spcBef>
        <a:spcPct val="30000"/>
      </a:spcBef>
      <a:spcAft>
        <a:spcPct val="0"/>
      </a:spcAft>
      <a:defRPr kumimoji="1" sz="1140" kern="1200">
        <a:solidFill>
          <a:schemeClr val="tx1"/>
        </a:solidFill>
        <a:latin typeface="+mn-lt"/>
        <a:ea typeface="+mn-ea"/>
        <a:cs typeface="+mn-cs"/>
      </a:defRPr>
    </a:lvl3pPr>
    <a:lvl4pPr marL="1303294" algn="l" rtl="0" eaLnBrk="0" fontAlgn="base" hangingPunct="0">
      <a:spcBef>
        <a:spcPct val="30000"/>
      </a:spcBef>
      <a:spcAft>
        <a:spcPct val="0"/>
      </a:spcAft>
      <a:defRPr kumimoji="1" sz="1140" kern="1200">
        <a:solidFill>
          <a:schemeClr val="tx1"/>
        </a:solidFill>
        <a:latin typeface="+mn-lt"/>
        <a:ea typeface="+mn-ea"/>
        <a:cs typeface="+mn-cs"/>
      </a:defRPr>
    </a:lvl4pPr>
    <a:lvl5pPr marL="1737726" algn="l" rtl="0" eaLnBrk="0" fontAlgn="base" hangingPunct="0">
      <a:spcBef>
        <a:spcPct val="30000"/>
      </a:spcBef>
      <a:spcAft>
        <a:spcPct val="0"/>
      </a:spcAft>
      <a:defRPr kumimoji="1" sz="1140" kern="1200">
        <a:solidFill>
          <a:schemeClr val="tx1"/>
        </a:solidFill>
        <a:latin typeface="+mn-lt"/>
        <a:ea typeface="+mn-ea"/>
        <a:cs typeface="+mn-cs"/>
      </a:defRPr>
    </a:lvl5pPr>
    <a:lvl6pPr marL="2172157" algn="l" defTabSz="868863" rtl="0" eaLnBrk="1" latinLnBrk="0" hangingPunct="1">
      <a:defRPr kumimoji="1" sz="1140" kern="1200">
        <a:solidFill>
          <a:schemeClr val="tx1"/>
        </a:solidFill>
        <a:latin typeface="+mn-lt"/>
        <a:ea typeface="+mn-ea"/>
        <a:cs typeface="+mn-cs"/>
      </a:defRPr>
    </a:lvl6pPr>
    <a:lvl7pPr marL="2606589" algn="l" defTabSz="868863" rtl="0" eaLnBrk="1" latinLnBrk="0" hangingPunct="1">
      <a:defRPr kumimoji="1" sz="1140" kern="1200">
        <a:solidFill>
          <a:schemeClr val="tx1"/>
        </a:solidFill>
        <a:latin typeface="+mn-lt"/>
        <a:ea typeface="+mn-ea"/>
        <a:cs typeface="+mn-cs"/>
      </a:defRPr>
    </a:lvl7pPr>
    <a:lvl8pPr marL="3041020" algn="l" defTabSz="868863" rtl="0" eaLnBrk="1" latinLnBrk="0" hangingPunct="1">
      <a:defRPr kumimoji="1" sz="1140" kern="1200">
        <a:solidFill>
          <a:schemeClr val="tx1"/>
        </a:solidFill>
        <a:latin typeface="+mn-lt"/>
        <a:ea typeface="+mn-ea"/>
        <a:cs typeface="+mn-cs"/>
      </a:defRPr>
    </a:lvl8pPr>
    <a:lvl9pPr marL="3475452" algn="l" defTabSz="868863" rtl="0" eaLnBrk="1" latinLnBrk="0" hangingPunct="1">
      <a:defRPr kumimoji="1" sz="11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048" y="3077081"/>
            <a:ext cx="5829905" cy="212368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095" y="5613451"/>
            <a:ext cx="4801810" cy="253185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CE680-8924-463C-8C41-E73CDCC31B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9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FB76A-0EF8-4B9E-9A0F-94EBF1FF4D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220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655" y="397626"/>
            <a:ext cx="1542143" cy="845105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3203" y="397626"/>
            <a:ext cx="4484310" cy="845105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F37A-0417-46AC-9F32-733C869D51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18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5910A-0FEC-4B2F-B67A-A2968EFE8D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48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262" y="6365023"/>
            <a:ext cx="5829905" cy="19685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262" y="4199168"/>
            <a:ext cx="5829905" cy="216585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4CB41-C960-4025-8A17-CC4515C08F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612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3203" y="2311952"/>
            <a:ext cx="3013226" cy="653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1571" y="2311952"/>
            <a:ext cx="3013227" cy="653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7EC2B-3451-4383-B83C-889EA66E62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688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203" y="396120"/>
            <a:ext cx="6171595" cy="165225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3203" y="2217065"/>
            <a:ext cx="3029857" cy="924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3203" y="3141845"/>
            <a:ext cx="3029857" cy="57068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428" y="2217065"/>
            <a:ext cx="3031370" cy="924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428" y="3141845"/>
            <a:ext cx="3031370" cy="57068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3D091-2544-405A-9CD3-1B2D27834A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17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ADE55-50A0-4A50-9BC6-C503173737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375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-282" y="0"/>
            <a:ext cx="6858000" cy="9907060"/>
            <a:chOff x="0" y="-15552"/>
            <a:chExt cx="6858000" cy="9906000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5552"/>
              <a:ext cx="6858000" cy="9906000"/>
            </a:xfrm>
            <a:prstGeom prst="rect">
              <a:avLst/>
            </a:prstGeom>
          </p:spPr>
        </p:pic>
        <p:sp>
          <p:nvSpPr>
            <p:cNvPr id="11" name="正方形/長方形 10"/>
            <p:cNvSpPr/>
            <p:nvPr/>
          </p:nvSpPr>
          <p:spPr bwMode="auto">
            <a:xfrm>
              <a:off x="236413" y="2128076"/>
              <a:ext cx="6408000" cy="1044000"/>
            </a:xfrm>
            <a:prstGeom prst="rect">
              <a:avLst/>
            </a:prstGeom>
            <a:solidFill>
              <a:srgbClr val="0069B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874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12" name="正方形/長方形 11"/>
          <p:cNvSpPr/>
          <p:nvPr userDrawn="1"/>
        </p:nvSpPr>
        <p:spPr bwMode="auto">
          <a:xfrm>
            <a:off x="116632" y="128464"/>
            <a:ext cx="2088232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12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203" y="394614"/>
            <a:ext cx="2255762" cy="16778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0608" y="394613"/>
            <a:ext cx="3834190" cy="8454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3203" y="2072474"/>
            <a:ext cx="2255762" cy="67762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AD549-773F-4BA7-B3A8-8648BB16DF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05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084" y="6934351"/>
            <a:ext cx="4115405" cy="8178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084" y="885621"/>
            <a:ext cx="4115405" cy="59432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084" y="7752194"/>
            <a:ext cx="4115405" cy="11627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17E67-BC46-43C6-AEDC-9C1D360BF2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2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3203" y="397626"/>
            <a:ext cx="6171595" cy="165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746" tIns="49373" rIns="98746" bIns="493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3203" y="2311952"/>
            <a:ext cx="6171595" cy="65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203" y="9020379"/>
            <a:ext cx="1599595" cy="68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453" y="9020379"/>
            <a:ext cx="2171095" cy="68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5203" y="9020379"/>
            <a:ext cx="1599595" cy="68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 smtClean="0"/>
            </a:lvl1pPr>
          </a:lstStyle>
          <a:p>
            <a:pPr>
              <a:defRPr/>
            </a:pPr>
            <a:fld id="{8639AFB2-3AB0-4130-8C58-DD419B4274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7" name="グループ化 6"/>
          <p:cNvGrpSpPr/>
          <p:nvPr userDrawn="1"/>
        </p:nvGrpSpPr>
        <p:grpSpPr>
          <a:xfrm rot="5400000">
            <a:off x="2436438" y="4592960"/>
            <a:ext cx="9906000" cy="720081"/>
            <a:chOff x="311032" y="-425613"/>
            <a:chExt cx="10433785" cy="364241"/>
          </a:xfrm>
        </p:grpSpPr>
        <p:sp>
          <p:nvSpPr>
            <p:cNvPr id="8" name="正方形/長方形 7"/>
            <p:cNvSpPr/>
            <p:nvPr userDrawn="1"/>
          </p:nvSpPr>
          <p:spPr>
            <a:xfrm>
              <a:off x="311032" y="-425613"/>
              <a:ext cx="10433785" cy="3642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" name="角丸四角形 8"/>
            <p:cNvSpPr/>
            <p:nvPr userDrawn="1"/>
          </p:nvSpPr>
          <p:spPr>
            <a:xfrm>
              <a:off x="5573817" y="-352180"/>
              <a:ext cx="252000" cy="217377"/>
            </a:xfrm>
            <a:prstGeom prst="roundRect">
              <a:avLst/>
            </a:prstGeom>
            <a:solidFill>
              <a:srgbClr val="006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角丸四角形 9"/>
            <p:cNvSpPr/>
            <p:nvPr userDrawn="1"/>
          </p:nvSpPr>
          <p:spPr>
            <a:xfrm>
              <a:off x="6003657" y="-352180"/>
              <a:ext cx="252000" cy="217377"/>
            </a:xfrm>
            <a:prstGeom prst="roundRect">
              <a:avLst/>
            </a:prstGeom>
            <a:solidFill>
              <a:srgbClr val="0068B7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角丸四角形 10"/>
            <p:cNvSpPr/>
            <p:nvPr userDrawn="1"/>
          </p:nvSpPr>
          <p:spPr>
            <a:xfrm>
              <a:off x="6433497" y="-352180"/>
              <a:ext cx="252000" cy="217377"/>
            </a:xfrm>
            <a:prstGeom prst="roundRect">
              <a:avLst/>
            </a:prstGeom>
            <a:solidFill>
              <a:srgbClr val="0068B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角丸四角形 11"/>
            <p:cNvSpPr/>
            <p:nvPr userDrawn="1"/>
          </p:nvSpPr>
          <p:spPr>
            <a:xfrm>
              <a:off x="6863337" y="-352180"/>
              <a:ext cx="252000" cy="217377"/>
            </a:xfrm>
            <a:prstGeom prst="roundRect">
              <a:avLst/>
            </a:prstGeom>
            <a:solidFill>
              <a:srgbClr val="0068B7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角丸四角形 12"/>
            <p:cNvSpPr/>
            <p:nvPr userDrawn="1"/>
          </p:nvSpPr>
          <p:spPr>
            <a:xfrm>
              <a:off x="7293177" y="-352180"/>
              <a:ext cx="252000" cy="217377"/>
            </a:xfrm>
            <a:prstGeom prst="roundRect">
              <a:avLst/>
            </a:prstGeom>
            <a:solidFill>
              <a:srgbClr val="D700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 userDrawn="1"/>
          </p:nvSpPr>
          <p:spPr>
            <a:xfrm>
              <a:off x="7723017" y="-352180"/>
              <a:ext cx="252000" cy="217377"/>
            </a:xfrm>
            <a:prstGeom prst="roundRect">
              <a:avLst/>
            </a:prstGeom>
            <a:solidFill>
              <a:srgbClr val="D7005B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 userDrawn="1"/>
          </p:nvSpPr>
          <p:spPr>
            <a:xfrm>
              <a:off x="8152857" y="-352180"/>
              <a:ext cx="252000" cy="217377"/>
            </a:xfrm>
            <a:prstGeom prst="roundRect">
              <a:avLst/>
            </a:prstGeom>
            <a:solidFill>
              <a:srgbClr val="D700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角丸四角形 15"/>
            <p:cNvSpPr/>
            <p:nvPr userDrawn="1"/>
          </p:nvSpPr>
          <p:spPr>
            <a:xfrm>
              <a:off x="8582697" y="-352180"/>
              <a:ext cx="252000" cy="217377"/>
            </a:xfrm>
            <a:prstGeom prst="roundRect">
              <a:avLst/>
            </a:prstGeom>
            <a:solidFill>
              <a:srgbClr val="D7005B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角丸四角形 16"/>
            <p:cNvSpPr/>
            <p:nvPr userDrawn="1"/>
          </p:nvSpPr>
          <p:spPr>
            <a:xfrm>
              <a:off x="9012537" y="-352180"/>
              <a:ext cx="252000" cy="217377"/>
            </a:xfrm>
            <a:prstGeom prst="roundRect">
              <a:avLst/>
            </a:prstGeom>
            <a:solidFill>
              <a:srgbClr val="FF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角丸四角形 17"/>
            <p:cNvSpPr/>
            <p:nvPr userDrawn="1"/>
          </p:nvSpPr>
          <p:spPr>
            <a:xfrm>
              <a:off x="9442377" y="-352180"/>
              <a:ext cx="252000" cy="217377"/>
            </a:xfrm>
            <a:prstGeom prst="roundRect">
              <a:avLst/>
            </a:prstGeom>
            <a:solidFill>
              <a:srgbClr val="FFF2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角丸四角形 18"/>
            <p:cNvSpPr/>
            <p:nvPr userDrawn="1"/>
          </p:nvSpPr>
          <p:spPr>
            <a:xfrm>
              <a:off x="9872217" y="-352180"/>
              <a:ext cx="252000" cy="217377"/>
            </a:xfrm>
            <a:prstGeom prst="roundRect">
              <a:avLst/>
            </a:prstGeom>
            <a:solidFill>
              <a:srgbClr val="FFF2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角丸四角形 19"/>
            <p:cNvSpPr/>
            <p:nvPr userDrawn="1"/>
          </p:nvSpPr>
          <p:spPr>
            <a:xfrm>
              <a:off x="10302068" y="-352180"/>
              <a:ext cx="252000" cy="217377"/>
            </a:xfrm>
            <a:prstGeom prst="roundRect">
              <a:avLst/>
            </a:prstGeom>
            <a:solidFill>
              <a:srgbClr val="FFF2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角丸四角形 20"/>
            <p:cNvSpPr/>
            <p:nvPr userDrawn="1"/>
          </p:nvSpPr>
          <p:spPr>
            <a:xfrm>
              <a:off x="415737" y="-351492"/>
              <a:ext cx="252000" cy="216000"/>
            </a:xfrm>
            <a:prstGeom prst="roundRect">
              <a:avLst/>
            </a:prstGeom>
            <a:solidFill>
              <a:srgbClr val="2117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  <p:sp>
          <p:nvSpPr>
            <p:cNvPr id="22" name="角丸四角形 21"/>
            <p:cNvSpPr/>
            <p:nvPr userDrawn="1"/>
          </p:nvSpPr>
          <p:spPr>
            <a:xfrm>
              <a:off x="845577" y="-351492"/>
              <a:ext cx="252000" cy="216000"/>
            </a:xfrm>
            <a:prstGeom prst="roundRect">
              <a:avLst/>
            </a:prstGeom>
            <a:solidFill>
              <a:srgbClr val="3D3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  <p:sp>
          <p:nvSpPr>
            <p:cNvPr id="23" name="角丸四角形 22"/>
            <p:cNvSpPr/>
            <p:nvPr userDrawn="1"/>
          </p:nvSpPr>
          <p:spPr>
            <a:xfrm>
              <a:off x="1275417" y="-351492"/>
              <a:ext cx="252000" cy="216000"/>
            </a:xfrm>
            <a:prstGeom prst="roundRect">
              <a:avLst/>
            </a:prstGeom>
            <a:solidFill>
              <a:srgbClr val="58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  <p:sp>
          <p:nvSpPr>
            <p:cNvPr id="24" name="角丸四角形 23"/>
            <p:cNvSpPr/>
            <p:nvPr userDrawn="1"/>
          </p:nvSpPr>
          <p:spPr>
            <a:xfrm>
              <a:off x="1705257" y="-351492"/>
              <a:ext cx="252000" cy="216000"/>
            </a:xfrm>
            <a:prstGeom prst="roundRect">
              <a:avLst/>
            </a:prstGeom>
            <a:solidFill>
              <a:srgbClr val="717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  <p:sp>
          <p:nvSpPr>
            <p:cNvPr id="25" name="角丸四角形 24"/>
            <p:cNvSpPr/>
            <p:nvPr userDrawn="1"/>
          </p:nvSpPr>
          <p:spPr>
            <a:xfrm>
              <a:off x="2135097" y="-351492"/>
              <a:ext cx="252000" cy="216000"/>
            </a:xfrm>
            <a:prstGeom prst="round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  <p:sp>
          <p:nvSpPr>
            <p:cNvPr id="26" name="角丸四角形 25"/>
            <p:cNvSpPr/>
            <p:nvPr userDrawn="1"/>
          </p:nvSpPr>
          <p:spPr>
            <a:xfrm>
              <a:off x="2564937" y="-351492"/>
              <a:ext cx="252000" cy="216000"/>
            </a:xfrm>
            <a:prstGeom prst="roundRect">
              <a:avLst/>
            </a:prstGeom>
            <a:solidFill>
              <a:srgbClr val="9D9D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  <p:sp>
          <p:nvSpPr>
            <p:cNvPr id="27" name="角丸四角形 26"/>
            <p:cNvSpPr/>
            <p:nvPr userDrawn="1"/>
          </p:nvSpPr>
          <p:spPr>
            <a:xfrm>
              <a:off x="2994777" y="-351492"/>
              <a:ext cx="252000" cy="216000"/>
            </a:xfrm>
            <a:prstGeom prst="roundRect">
              <a:avLst/>
            </a:prstGeom>
            <a:solidFill>
              <a:srgbClr val="B3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  <p:sp>
          <p:nvSpPr>
            <p:cNvPr id="28" name="角丸四角形 27"/>
            <p:cNvSpPr/>
            <p:nvPr userDrawn="1"/>
          </p:nvSpPr>
          <p:spPr>
            <a:xfrm>
              <a:off x="3424617" y="-351492"/>
              <a:ext cx="252000" cy="216000"/>
            </a:xfrm>
            <a:prstGeom prst="roundRect">
              <a:avLst/>
            </a:prstGeom>
            <a:solidFill>
              <a:srgbClr val="C6C8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  <p:sp>
          <p:nvSpPr>
            <p:cNvPr id="29" name="角丸四角形 28"/>
            <p:cNvSpPr/>
            <p:nvPr userDrawn="1"/>
          </p:nvSpPr>
          <p:spPr>
            <a:xfrm>
              <a:off x="3854457" y="-351492"/>
              <a:ext cx="252000" cy="216000"/>
            </a:xfrm>
            <a:prstGeom prst="roundRect">
              <a:avLst/>
            </a:prstGeom>
            <a:solidFill>
              <a:srgbClr val="DCDC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  <p:sp>
          <p:nvSpPr>
            <p:cNvPr id="30" name="角丸四角形 29"/>
            <p:cNvSpPr/>
            <p:nvPr userDrawn="1"/>
          </p:nvSpPr>
          <p:spPr>
            <a:xfrm>
              <a:off x="4284297" y="-351492"/>
              <a:ext cx="252000" cy="216000"/>
            </a:xfrm>
            <a:prstGeom prst="roundRect">
              <a:avLst/>
            </a:prstGeom>
            <a:solidFill>
              <a:srgbClr val="EF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  <p:sp>
          <p:nvSpPr>
            <p:cNvPr id="31" name="角丸四角形 30"/>
            <p:cNvSpPr/>
            <p:nvPr userDrawn="1"/>
          </p:nvSpPr>
          <p:spPr>
            <a:xfrm>
              <a:off x="4714137" y="-351492"/>
              <a:ext cx="252000" cy="216000"/>
            </a:xfrm>
            <a:prstGeom prst="roundRect">
              <a:avLst/>
            </a:prstGeom>
            <a:solidFill>
              <a:srgbClr val="F7F7F7"/>
            </a:solidFill>
            <a:ln w="3175">
              <a:solidFill>
                <a:srgbClr val="2117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  <p:sp>
          <p:nvSpPr>
            <p:cNvPr id="32" name="角丸四角形 31"/>
            <p:cNvSpPr/>
            <p:nvPr userDrawn="1"/>
          </p:nvSpPr>
          <p:spPr>
            <a:xfrm>
              <a:off x="5143977" y="-351492"/>
              <a:ext cx="252000" cy="216000"/>
            </a:xfrm>
            <a:prstGeom prst="roundRect">
              <a:avLst/>
            </a:prstGeom>
            <a:solidFill>
              <a:srgbClr val="FFFFFF"/>
            </a:solidFill>
            <a:ln w="3175">
              <a:solidFill>
                <a:srgbClr val="2117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11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2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8742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8742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8742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8742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87425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87425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87425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87425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69888" indent="-369888" algn="l" defTabSz="987425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defTabSz="987425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35075" indent="-247650" algn="l" defTabSz="987425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28788" indent="-247650" algn="l" defTabSz="987425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22500" indent="-247650" algn="l" defTabSz="987425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6797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369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5941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513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1A240566-62FC-4528-8ABB-CD72EBCC77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00" y="5601072"/>
            <a:ext cx="642076" cy="1492417"/>
          </a:xfrm>
          <a:prstGeom prst="rect">
            <a:avLst/>
          </a:prstGeom>
        </p:spPr>
      </p:pic>
      <p:pic>
        <p:nvPicPr>
          <p:cNvPr id="9" name="図 8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62E480EB-E881-4FEA-9796-ECA03903C1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574" y="5480060"/>
            <a:ext cx="765782" cy="1633363"/>
          </a:xfrm>
          <a:prstGeom prst="rect">
            <a:avLst/>
          </a:prstGeom>
        </p:spPr>
      </p:pic>
      <p:sp>
        <p:nvSpPr>
          <p:cNvPr id="50" name="正方形/長方形 49"/>
          <p:cNvSpPr/>
          <p:nvPr/>
        </p:nvSpPr>
        <p:spPr bwMode="auto">
          <a:xfrm>
            <a:off x="188640" y="200472"/>
            <a:ext cx="6498000" cy="3744416"/>
          </a:xfrm>
          <a:prstGeom prst="rect">
            <a:avLst/>
          </a:prstGeom>
          <a:solidFill>
            <a:srgbClr val="0069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38" name="グループ化 37" hidden="1"/>
          <p:cNvGrpSpPr/>
          <p:nvPr/>
        </p:nvGrpSpPr>
        <p:grpSpPr>
          <a:xfrm>
            <a:off x="296571" y="7339114"/>
            <a:ext cx="6264000" cy="1975241"/>
            <a:chOff x="417823" y="7427540"/>
            <a:chExt cx="6264000" cy="1975241"/>
          </a:xfrm>
        </p:grpSpPr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417823" y="7427540"/>
              <a:ext cx="6264000" cy="1964629"/>
            </a:xfrm>
            <a:prstGeom prst="roundRect">
              <a:avLst>
                <a:gd name="adj" fmla="val 9197"/>
              </a:avLst>
            </a:prstGeom>
            <a:solidFill>
              <a:srgbClr val="FFFF00"/>
            </a:solidFill>
            <a:ln>
              <a:noFill/>
            </a:ln>
          </p:spPr>
          <p:txBody>
            <a:bodyPr lIns="36000" tIns="36000" rIns="36000" bIns="36000" anchor="t">
              <a:noAutofit/>
            </a:bodyPr>
            <a:lstStyle>
              <a:lvl1pPr>
                <a:spcBef>
                  <a:spcPct val="20000"/>
                </a:spcBef>
                <a:buChar char="•"/>
                <a:defRPr kumimoji="1" sz="3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lvl="0" defTabSz="820491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ja-JP" sz="1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本講座限定特典</a:t>
              </a:r>
              <a:r>
                <a:rPr lang="en-US" altLang="ja-JP" sz="1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pPr lvl="0" defTabSz="820491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8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en-US" altLang="ja-JP" sz="18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r>
                <a:rPr lang="ja-JP" altLang="en-US" sz="18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年間使える</a:t>
              </a:r>
              <a:endParaRPr lang="en-US" altLang="ja-JP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84138" lvl="0" defTabSz="820491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4400" b="1" u="sng" dirty="0">
                  <a:solidFill>
                    <a:srgbClr val="0069B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就活手帳</a:t>
              </a:r>
              <a:endParaRPr lang="en-US" altLang="ja-JP" sz="4400" b="1" u="sng" dirty="0">
                <a:solidFill>
                  <a:srgbClr val="0069B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84138" lvl="0" indent="96838" defTabSz="820491" eaLnBrk="1" fontAlgn="auto" hangingPunct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800" b="1" dirty="0">
                  <a:solidFill>
                    <a:srgbClr val="0069B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プレゼント！</a:t>
              </a:r>
              <a:endParaRPr lang="en-US" altLang="ja-JP" sz="4400" b="1" dirty="0">
                <a:solidFill>
                  <a:srgbClr val="0069B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40" name="図 3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64" t="21651" r="11110" b="26010"/>
            <a:stretch/>
          </p:blipFill>
          <p:spPr>
            <a:xfrm>
              <a:off x="3175516" y="7580616"/>
              <a:ext cx="3383368" cy="1546682"/>
            </a:xfrm>
            <a:prstGeom prst="rect">
              <a:avLst/>
            </a:prstGeom>
          </p:spPr>
        </p:pic>
        <p:sp>
          <p:nvSpPr>
            <p:cNvPr id="41" name="正方形/長方形 40"/>
            <p:cNvSpPr/>
            <p:nvPr/>
          </p:nvSpPr>
          <p:spPr>
            <a:xfrm>
              <a:off x="1178416" y="9148865"/>
              <a:ext cx="5166799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820491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参加者全員にプレゼント！すでにお持ちの方は特製ボールペンを差し上げます。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5" name="グループ化 24" hidden="1"/>
          <p:cNvGrpSpPr/>
          <p:nvPr/>
        </p:nvGrpSpPr>
        <p:grpSpPr>
          <a:xfrm>
            <a:off x="404664" y="4235928"/>
            <a:ext cx="6027038" cy="1421928"/>
            <a:chOff x="415481" y="5916351"/>
            <a:chExt cx="6027038" cy="1421928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415481" y="5916351"/>
              <a:ext cx="2941511" cy="1421928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16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@C302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教室</a:t>
              </a:r>
              <a:endPara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>
                <a:lnSpc>
                  <a:spcPct val="120000"/>
                </a:lnSpc>
              </a:pP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27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金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@C311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教室</a:t>
              </a:r>
              <a:endPara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>
                <a:lnSpc>
                  <a:spcPct val="120000"/>
                </a:lnSpc>
              </a:pP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30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@C302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教室</a:t>
              </a:r>
              <a:endPara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501008" y="5916351"/>
              <a:ext cx="2941511" cy="1421928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11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17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金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@C311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教室</a:t>
              </a:r>
              <a:endPara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lvl="0" algn="ctr">
                <a:lnSpc>
                  <a:spcPct val="120000"/>
                </a:lnSpc>
              </a:pP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11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@C302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教室</a:t>
              </a:r>
              <a:endPara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11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24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2400" b="1" u="sng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@C311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教室</a:t>
              </a:r>
              <a:endPara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4" name="グループ化 43" hidden="1"/>
          <p:cNvGrpSpPr/>
          <p:nvPr/>
        </p:nvGrpSpPr>
        <p:grpSpPr>
          <a:xfrm>
            <a:off x="357694" y="8384382"/>
            <a:ext cx="5473587" cy="889994"/>
            <a:chOff x="364739" y="7652312"/>
            <a:chExt cx="5473587" cy="889994"/>
          </a:xfrm>
        </p:grpSpPr>
        <p:sp>
          <p:nvSpPr>
            <p:cNvPr id="53" name="Text Placeholder 2"/>
            <p:cNvSpPr txBox="1">
              <a:spLocks/>
            </p:cNvSpPr>
            <p:nvPr/>
          </p:nvSpPr>
          <p:spPr>
            <a:xfrm>
              <a:off x="2308192" y="7675948"/>
              <a:ext cx="3530134" cy="53091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>
              <a:lvl1pPr marL="0" marR="0" indent="0" algn="l" defTabSz="1280160" rtl="0" eaLnBrk="1" fontAlgn="auto" latinLnBrk="0" hangingPunct="1">
                <a:lnSpc>
                  <a:spcPct val="80000"/>
                </a:lnSpc>
                <a:spcBef>
                  <a:spcPts val="14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 kumimoji="1" sz="3200" b="1" kern="1200">
                  <a:solidFill>
                    <a:srgbClr val="59575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64008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kumimoji="1" sz="252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kumimoji="1" sz="224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kumimoji="1" sz="224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kumimoji="1" sz="224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kumimoji="1" sz="224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kumimoji="1" sz="224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kumimoji="1" sz="224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リクナビ</a:t>
              </a:r>
              <a:r>
                <a:rPr lang="en-US" altLang="ja-JP" sz="1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2020</a:t>
              </a:r>
              <a:r>
                <a:rPr lang="ja-JP" altLang="en-US" sz="1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の</a:t>
              </a:r>
              <a:r>
                <a:rPr lang="en-US" altLang="ja-JP" sz="1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ID</a:t>
              </a:r>
              <a:r>
                <a:rPr lang="ja-JP" altLang="en-US" sz="1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･パスワード</a:t>
              </a:r>
              <a:endParaRPr lang="en-US" altLang="ja-JP" sz="1800" u="sng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ja-JP" altLang="en-US" sz="1050" b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charset="-128"/>
                  <a:ea typeface="Meiryo" charset="-128"/>
                  <a:cs typeface="Meiryo" charset="-128"/>
                </a:rPr>
                <a:t>　　　　　　　　　　</a:t>
              </a:r>
              <a:endParaRPr lang="en-US" altLang="ja-JP" sz="1050" b="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charset="-128"/>
                <a:ea typeface="Meiryo" charset="-128"/>
                <a:cs typeface="Meiryo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85956" y="7871362"/>
              <a:ext cx="1620000" cy="72000"/>
            </a:xfrm>
            <a:prstGeom prst="rect">
              <a:avLst/>
            </a:prstGeom>
            <a:solidFill>
              <a:srgbClr val="FFF2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364739" y="7652312"/>
              <a:ext cx="1641475" cy="363176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altLang="en-US" sz="1600" b="1" dirty="0">
                  <a:solidFill>
                    <a:srgbClr val="0069B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■当日必要なもの</a:t>
              </a:r>
              <a:endParaRPr lang="en-US" altLang="ja-JP" sz="1000" dirty="0">
                <a:solidFill>
                  <a:srgbClr val="0069B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351983" y="8049863"/>
              <a:ext cx="3478516" cy="49244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88900" lvl="0" indent="-88900">
                <a:spcBef>
                  <a:spcPts val="0"/>
                </a:spcBef>
              </a:pPr>
              <a:r>
                <a:rPr lang="en-US" altLang="ja-JP" sz="80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Meiryo" charset="-128"/>
                  <a:ea typeface="Meiryo" charset="-128"/>
                  <a:cs typeface="Meiryo" charset="-128"/>
                </a:rPr>
                <a:t>※</a:t>
              </a:r>
              <a:r>
                <a:rPr lang="ja-JP" altLang="en-US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大学で</a:t>
              </a:r>
              <a:r>
                <a:rPr lang="en-US" altLang="ja-JP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”</a:t>
              </a:r>
              <a:r>
                <a:rPr lang="ja-JP" altLang="en-US" sz="800" u="sng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北見工業大学キャリア</a:t>
              </a:r>
              <a:r>
                <a:rPr lang="ja-JP" altLang="en-US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支援サイト登録カード</a:t>
              </a:r>
              <a:r>
                <a:rPr lang="en-US" altLang="ja-JP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”</a:t>
              </a:r>
              <a:r>
                <a:rPr lang="ja-JP" altLang="en-US" sz="800" u="sng" dirty="0" err="1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を提</a:t>
              </a:r>
              <a:r>
                <a:rPr lang="ja-JP" altLang="en-US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出した後、</a:t>
              </a:r>
              <a:br>
                <a:rPr lang="en-US" altLang="ja-JP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</a:br>
              <a:r>
                <a:rPr lang="ja-JP" altLang="en-US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リクナビに</a:t>
              </a:r>
              <a:r>
                <a:rPr lang="en-US" altLang="ja-JP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1</a:t>
              </a:r>
              <a:r>
                <a:rPr lang="ja-JP" altLang="en-US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度もログインしていない方は</a:t>
              </a:r>
              <a:r>
                <a:rPr lang="en-US" altLang="ja-JP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”</a:t>
              </a:r>
              <a:r>
                <a:rPr lang="ja-JP" altLang="en-US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  <a:t>本登録“が完了していません！</a:t>
              </a:r>
              <a:br>
                <a:rPr lang="en-US" altLang="ja-JP" sz="800" u="sng" dirty="0">
                  <a:solidFill>
                    <a:srgbClr val="FF0000"/>
                  </a:solidFill>
                  <a:latin typeface="Meiryo" charset="-128"/>
                  <a:ea typeface="Meiryo" charset="-128"/>
                  <a:cs typeface="Meiryo" charset="-128"/>
                </a:rPr>
              </a:br>
              <a:r>
                <a:rPr lang="ja-JP" altLang="en-US" sz="8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Meiryo" charset="-128"/>
                  <a:ea typeface="Meiryo" charset="-128"/>
                  <a:cs typeface="Meiryo" charset="-128"/>
                </a:rPr>
                <a:t>リクナビから届いている</a:t>
              </a:r>
              <a:r>
                <a:rPr lang="en-US" altLang="ja-JP" sz="8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Meiryo" charset="-128"/>
                  <a:ea typeface="Meiryo" charset="-128"/>
                  <a:cs typeface="Meiryo" charset="-128"/>
                </a:rPr>
                <a:t>2</a:t>
              </a:r>
              <a:r>
                <a:rPr lang="ja-JP" altLang="en-US" sz="8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Meiryo" charset="-128"/>
                  <a:ea typeface="Meiryo" charset="-128"/>
                  <a:cs typeface="Meiryo" charset="-128"/>
                </a:rPr>
                <a:t>通のメールを確認し、</a:t>
              </a:r>
              <a:br>
                <a:rPr lang="en-US" altLang="ja-JP" sz="8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Meiryo" charset="-128"/>
                  <a:ea typeface="Meiryo" charset="-128"/>
                  <a:cs typeface="Meiryo" charset="-128"/>
                </a:rPr>
              </a:br>
              <a:r>
                <a:rPr lang="ja-JP" altLang="en-US" sz="8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Meiryo" charset="-128"/>
                  <a:ea typeface="Meiryo" charset="-128"/>
                  <a:cs typeface="Meiryo" charset="-128"/>
                </a:rPr>
                <a:t>右の</a:t>
              </a:r>
              <a:r>
                <a:rPr lang="en-US" altLang="ja-JP" sz="8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Meiryo" charset="-128"/>
                  <a:ea typeface="Meiryo" charset="-128"/>
                  <a:cs typeface="Meiryo" charset="-128"/>
                </a:rPr>
                <a:t>QR</a:t>
              </a:r>
              <a:r>
                <a:rPr lang="ja-JP" altLang="en-US" sz="8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Meiryo" charset="-128"/>
                  <a:ea typeface="Meiryo" charset="-128"/>
                  <a:cs typeface="Meiryo" charset="-128"/>
                </a:rPr>
                <a:t>コードより本会員登録完了をしてください</a:t>
              </a:r>
              <a:endParaRPr lang="en-US" altLang="ja-JP" sz="800" b="1" dirty="0">
                <a:solidFill>
                  <a:srgbClr val="000000">
                    <a:lumMod val="65000"/>
                    <a:lumOff val="35000"/>
                  </a:srgbClr>
                </a:solidFill>
                <a:latin typeface="Meiryo" charset="-128"/>
                <a:ea typeface="Meiryo" charset="-128"/>
                <a:cs typeface="Meiryo" charset="-128"/>
              </a:endParaRPr>
            </a:p>
          </p:txBody>
        </p:sp>
      </p:grpSp>
      <p:sp>
        <p:nvSpPr>
          <p:cNvPr id="48" name="正方形/長方形 47" hidden="1"/>
          <p:cNvSpPr/>
          <p:nvPr/>
        </p:nvSpPr>
        <p:spPr>
          <a:xfrm>
            <a:off x="486771" y="7525742"/>
            <a:ext cx="5617243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5350" lvl="0" indent="-895350">
              <a:spcAft>
                <a:spcPts val="0"/>
              </a:spcAft>
            </a:pPr>
            <a:r>
              <a:rPr lang="en-US" altLang="ja-JP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1.【</a:t>
            </a:r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事前申込</a:t>
            </a:r>
            <a:r>
              <a:rPr lang="en-US" altLang="ja-JP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  <a:p>
            <a:pPr marL="895350" lvl="0" indent="-895350">
              <a:spcAft>
                <a:spcPts val="0"/>
              </a:spcAft>
            </a:pPr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コースパワー上にある本ガイダンス案内ページの</a:t>
            </a:r>
            <a:endParaRPr lang="en-US" altLang="ja-JP" sz="14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95350" lvl="0" indent="-895350">
              <a:spcAft>
                <a:spcPts val="0"/>
              </a:spcAft>
            </a:pPr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アンケート欄から、お申込みください。　</a:t>
            </a:r>
            <a:endParaRPr lang="en-US" altLang="ja-JP" sz="14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95350" lvl="0" indent="-895350">
              <a:spcAft>
                <a:spcPts val="0"/>
              </a:spcAft>
            </a:pPr>
            <a:r>
              <a:rPr lang="ja-JP" altLang="en-US" sz="14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400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※5/13(</a:t>
            </a:r>
            <a:r>
              <a:rPr lang="ja-JP" altLang="en-US" sz="1400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木</a:t>
            </a:r>
            <a:r>
              <a:rPr lang="en-US" altLang="ja-JP" sz="1400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)AM</a:t>
            </a:r>
            <a:r>
              <a:rPr lang="ja-JP" altLang="en-US" sz="1400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〆切</a:t>
            </a:r>
            <a:r>
              <a:rPr lang="en-US" altLang="ja-JP" sz="1400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</a:p>
          <a:p>
            <a:pPr marL="895350" lvl="0" indent="-895350">
              <a:spcAft>
                <a:spcPts val="0"/>
              </a:spcAft>
            </a:pPr>
            <a:endParaRPr lang="en-US" altLang="ja-JP" sz="800" b="1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95350" lvl="0" indent="-895350">
              <a:spcAft>
                <a:spcPts val="0"/>
              </a:spcAft>
            </a:pPr>
            <a:endParaRPr lang="en-US" altLang="ja-JP" sz="800" b="1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95350" lvl="0" indent="-895350">
              <a:spcAft>
                <a:spcPts val="0"/>
              </a:spcAft>
            </a:pPr>
            <a:r>
              <a:rPr lang="en-US" altLang="ja-JP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2.【</a:t>
            </a:r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視聴準備</a:t>
            </a:r>
            <a:r>
              <a:rPr lang="en-US" altLang="ja-JP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  <a:p>
            <a:pPr marL="895350" lvl="0" indent="-895350">
              <a:spcAft>
                <a:spcPts val="0"/>
              </a:spcAft>
            </a:pPr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コースパワー上の視聴手順に沿って、</a:t>
            </a:r>
            <a:r>
              <a:rPr lang="ja-JP" altLang="en-US" sz="14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リクナビ</a:t>
            </a:r>
            <a:r>
              <a:rPr lang="en-US" altLang="ja-JP" sz="14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</a:t>
            </a:r>
            <a:r>
              <a:rPr lang="ja-JP" altLang="en-US" sz="14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アプリから入室</a:t>
            </a:r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ください。</a:t>
            </a:r>
            <a:endParaRPr lang="en-US" altLang="ja-JP" sz="14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3" name="角丸四角形 62" hidden="1"/>
          <p:cNvSpPr/>
          <p:nvPr/>
        </p:nvSpPr>
        <p:spPr bwMode="auto">
          <a:xfrm>
            <a:off x="4169023" y="7125436"/>
            <a:ext cx="2262679" cy="1294268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 hidden="1"/>
          <p:cNvSpPr/>
          <p:nvPr/>
        </p:nvSpPr>
        <p:spPr bwMode="auto">
          <a:xfrm>
            <a:off x="5160644" y="7216348"/>
            <a:ext cx="1080000" cy="108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QR</a:t>
            </a:r>
          </a:p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コード</a:t>
            </a:r>
          </a:p>
        </p:txBody>
      </p:sp>
      <p:sp>
        <p:nvSpPr>
          <p:cNvPr id="67" name="正方形/長方形 66" hidden="1"/>
          <p:cNvSpPr/>
          <p:nvPr/>
        </p:nvSpPr>
        <p:spPr bwMode="auto">
          <a:xfrm>
            <a:off x="4365104" y="7289448"/>
            <a:ext cx="920222" cy="661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87425" eaLnBrk="1" hangingPunct="1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87425" eaLnBrk="1" hangingPunct="1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申込は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87425" eaLnBrk="1" hangingPunct="1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こちら→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371898" y="4096071"/>
            <a:ext cx="6225454" cy="1360985"/>
            <a:chOff x="373979" y="4592960"/>
            <a:chExt cx="6225454" cy="1360985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373979" y="4592960"/>
              <a:ext cx="1410643" cy="464743"/>
              <a:chOff x="273098" y="5535915"/>
              <a:chExt cx="1790874" cy="464743"/>
            </a:xfrm>
          </p:grpSpPr>
          <p:sp>
            <p:nvSpPr>
              <p:cNvPr id="27" name="正方形/長方形 26"/>
              <p:cNvSpPr/>
              <p:nvPr/>
            </p:nvSpPr>
            <p:spPr>
              <a:xfrm>
                <a:off x="323019" y="5816376"/>
                <a:ext cx="1691033" cy="54000"/>
              </a:xfrm>
              <a:prstGeom prst="rect">
                <a:avLst/>
              </a:prstGeom>
              <a:solidFill>
                <a:srgbClr val="FFF2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273098" y="5535915"/>
                <a:ext cx="1790874" cy="464743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ja-JP" altLang="en-US" sz="2200" b="1" dirty="0">
                    <a:solidFill>
                      <a:srgbClr val="0069B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■開催日時</a:t>
                </a:r>
                <a:endParaRPr lang="en-US" altLang="ja-JP" sz="2200" dirty="0">
                  <a:solidFill>
                    <a:srgbClr val="0069B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43" name="テキスト ボックス 42"/>
            <p:cNvSpPr txBox="1"/>
            <p:nvPr/>
          </p:nvSpPr>
          <p:spPr>
            <a:xfrm>
              <a:off x="1886147" y="4758746"/>
              <a:ext cx="4713286" cy="1195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44500" lvl="0" indent="-444500" eaLnBrk="1" hangingPunct="1">
                <a:lnSpc>
                  <a:spcPts val="4000"/>
                </a:lnSpc>
                <a:spcBef>
                  <a:spcPts val="600"/>
                </a:spcBef>
              </a:pPr>
              <a:r>
                <a:rPr lang="en-US" altLang="ja-JP" sz="6000" b="1" u="sng" dirty="0">
                  <a:solidFill>
                    <a:srgbClr val="D7005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</a:t>
              </a:r>
              <a:r>
                <a:rPr lang="ja-JP" altLang="en-US" sz="4000" b="1" u="sng" dirty="0">
                  <a:solidFill>
                    <a:srgbClr val="D7005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6000" b="1" u="sng" dirty="0">
                  <a:solidFill>
                    <a:srgbClr val="D7005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</a:t>
              </a:r>
              <a:r>
                <a:rPr lang="ja-JP" altLang="en-US" sz="4000" b="1" u="sng" dirty="0">
                  <a:solidFill>
                    <a:srgbClr val="D7005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</a:t>
              </a:r>
              <a:r>
                <a:rPr lang="en-US" altLang="ja-JP" sz="4800" b="1" u="sng" dirty="0">
                  <a:solidFill>
                    <a:srgbClr val="D7005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4800" b="1" u="sng" dirty="0">
                  <a:solidFill>
                    <a:srgbClr val="D7005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木</a:t>
              </a:r>
              <a:r>
                <a:rPr lang="en-US" altLang="ja-JP" sz="4800" b="1" u="sng" dirty="0">
                  <a:solidFill>
                    <a:srgbClr val="D7005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endParaRPr lang="en-US" altLang="ja-JP" sz="4400" b="1" u="sng" dirty="0">
                <a:solidFill>
                  <a:srgbClr val="D7005B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444500" lvl="0" indent="-444500" eaLnBrk="1" hangingPunct="1">
                <a:lnSpc>
                  <a:spcPts val="4000"/>
                </a:lnSpc>
                <a:spcBef>
                  <a:spcPts val="600"/>
                </a:spcBef>
              </a:pPr>
              <a:r>
                <a:rPr lang="en-US" altLang="ja-JP" sz="3600" b="1" u="sng" dirty="0">
                  <a:solidFill>
                    <a:srgbClr val="D7005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18:30</a:t>
              </a:r>
              <a:r>
                <a:rPr lang="ja-JP" altLang="en-US" sz="3600" b="1" u="sng" dirty="0">
                  <a:solidFill>
                    <a:srgbClr val="D7005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3600" b="1" u="sng" dirty="0">
                  <a:solidFill>
                    <a:srgbClr val="D7005B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20:00</a:t>
              </a:r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476672" y="9201472"/>
            <a:ext cx="1260000" cy="54000"/>
          </a:xfrm>
          <a:prstGeom prst="rect">
            <a:avLst/>
          </a:prstGeom>
          <a:solidFill>
            <a:srgbClr val="FFF2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4664" y="8913440"/>
            <a:ext cx="1410643" cy="464743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2200" b="1" dirty="0">
                <a:solidFill>
                  <a:srgbClr val="0069B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■特別講師</a:t>
            </a:r>
            <a:endParaRPr lang="en-US" altLang="ja-JP" sz="2200" dirty="0">
              <a:solidFill>
                <a:srgbClr val="0069B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371898" y="5424361"/>
            <a:ext cx="2309530" cy="464743"/>
            <a:chOff x="315997" y="5461180"/>
            <a:chExt cx="2932049" cy="464743"/>
          </a:xfrm>
        </p:grpSpPr>
        <p:sp>
          <p:nvSpPr>
            <p:cNvPr id="52" name="正方形/長方形 51"/>
            <p:cNvSpPr/>
            <p:nvPr/>
          </p:nvSpPr>
          <p:spPr>
            <a:xfrm>
              <a:off x="323018" y="5816376"/>
              <a:ext cx="2925028" cy="54000"/>
            </a:xfrm>
            <a:prstGeom prst="rect">
              <a:avLst/>
            </a:prstGeom>
            <a:solidFill>
              <a:srgbClr val="FFF2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15997" y="5461180"/>
              <a:ext cx="2865395" cy="464743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altLang="en-US" sz="2200" b="1" dirty="0">
                  <a:solidFill>
                    <a:srgbClr val="0069B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■会場・予約方法</a:t>
              </a:r>
              <a:endParaRPr lang="en-US" altLang="ja-JP" sz="2200" b="1" dirty="0">
                <a:solidFill>
                  <a:srgbClr val="0069B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75" name="正方形/長方形 74"/>
          <p:cNvSpPr/>
          <p:nvPr/>
        </p:nvSpPr>
        <p:spPr bwMode="auto">
          <a:xfrm>
            <a:off x="1916832" y="9448854"/>
            <a:ext cx="3544560" cy="184666"/>
          </a:xfrm>
          <a:prstGeom prst="rect">
            <a:avLst/>
          </a:prstGeom>
          <a:solidFill>
            <a:srgbClr val="0069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87425" eaLnBrk="1" hangingPunct="1"/>
            <a:r>
              <a: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主催･問合せ先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：北海道大学キャリアセンター 　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 rot="2930">
            <a:off x="-170587" y="1117129"/>
            <a:ext cx="7182561" cy="1665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500"/>
              </a:lnSpc>
              <a:spcBef>
                <a:spcPts val="1200"/>
              </a:spcBef>
            </a:pPr>
            <a:r>
              <a:rPr lang="ja-JP" altLang="en-US" sz="4000" b="1" dirty="0">
                <a:ln w="101600">
                  <a:solidFill>
                    <a:srgbClr val="FFFF00"/>
                  </a:solidFill>
                </a:ln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インターンシップ直前講座</a:t>
            </a:r>
          </a:p>
          <a:p>
            <a:pPr algn="ctr">
              <a:lnSpc>
                <a:spcPts val="3500"/>
              </a:lnSpc>
              <a:spcBef>
                <a:spcPts val="1200"/>
              </a:spcBef>
            </a:pPr>
            <a:r>
              <a:rPr lang="ja-JP" altLang="en-US" sz="3200" b="1" dirty="0">
                <a:ln w="101600">
                  <a:solidFill>
                    <a:srgbClr val="FFFF00"/>
                  </a:solidFill>
                </a:ln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～インターンシップを就活に</a:t>
            </a:r>
          </a:p>
          <a:p>
            <a:pPr algn="ctr">
              <a:lnSpc>
                <a:spcPts val="3500"/>
              </a:lnSpc>
              <a:spcBef>
                <a:spcPts val="1200"/>
              </a:spcBef>
            </a:pPr>
            <a:r>
              <a:rPr lang="ja-JP" altLang="en-US" sz="3200" b="1" dirty="0">
                <a:ln w="101600">
                  <a:solidFill>
                    <a:srgbClr val="FFFF00"/>
                  </a:solidFill>
                </a:ln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どう活かすか～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 rot="2930">
            <a:off x="-1322820" y="1123525"/>
            <a:ext cx="9470938" cy="1665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500"/>
              </a:lnSpc>
              <a:spcBef>
                <a:spcPts val="1200"/>
              </a:spcBef>
            </a:pPr>
            <a:r>
              <a:rPr lang="ja-JP" altLang="en-US" sz="4000" b="1" dirty="0">
                <a:ln w="76200">
                  <a:noFill/>
                </a:ln>
                <a:solidFill>
                  <a:srgbClr val="0069B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インターンシップ直前講座</a:t>
            </a:r>
            <a:endParaRPr lang="en-US" altLang="ja-JP" sz="4000" b="1" dirty="0">
              <a:ln w="76200">
                <a:noFill/>
              </a:ln>
              <a:solidFill>
                <a:srgbClr val="0069B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  <a:spcBef>
                <a:spcPts val="1200"/>
              </a:spcBef>
            </a:pPr>
            <a:r>
              <a:rPr lang="ja-JP" altLang="en-US" sz="3200" b="1" dirty="0">
                <a:ln w="76200">
                  <a:noFill/>
                </a:ln>
                <a:solidFill>
                  <a:srgbClr val="0069B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～インターンシップを就活に</a:t>
            </a:r>
            <a:endParaRPr lang="en-US" altLang="ja-JP" sz="3200" b="1" dirty="0">
              <a:ln w="76200">
                <a:noFill/>
              </a:ln>
              <a:solidFill>
                <a:srgbClr val="0069B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3500"/>
              </a:lnSpc>
              <a:spcBef>
                <a:spcPts val="1200"/>
              </a:spcBef>
            </a:pPr>
            <a:r>
              <a:rPr lang="ja-JP" altLang="en-US" sz="3200" b="1" dirty="0">
                <a:ln w="76200">
                  <a:noFill/>
                </a:ln>
                <a:solidFill>
                  <a:srgbClr val="0069B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どう活かすか～</a:t>
            </a:r>
            <a:endParaRPr lang="ja-JP" altLang="en-US" sz="1400" b="1" dirty="0">
              <a:ln w="76200">
                <a:noFill/>
              </a:ln>
              <a:solidFill>
                <a:srgbClr val="0069B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22F89A41-F000-4FAB-9056-22AAFEF73EF6}"/>
              </a:ext>
            </a:extLst>
          </p:cNvPr>
          <p:cNvSpPr/>
          <p:nvPr/>
        </p:nvSpPr>
        <p:spPr>
          <a:xfrm>
            <a:off x="377993" y="7185432"/>
            <a:ext cx="6048672" cy="1656000"/>
          </a:xfrm>
          <a:prstGeom prst="rect">
            <a:avLst/>
          </a:prstGeom>
          <a:solidFill>
            <a:schemeClr val="bg1"/>
          </a:solidFill>
          <a:ln w="76200">
            <a:solidFill>
              <a:srgbClr val="F083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951" tIns="163293" rIns="195951" bIns="195951" rtlCol="0" anchor="ctr">
            <a:normAutofit/>
          </a:bodyPr>
          <a:lstStyle/>
          <a:p>
            <a:pPr marL="0" marR="0" lvl="0" indent="0" algn="l" defTabSz="207386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3724A297-7684-4019-BAD9-204A19549B16}"/>
              </a:ext>
            </a:extLst>
          </p:cNvPr>
          <p:cNvSpPr txBox="1"/>
          <p:nvPr/>
        </p:nvSpPr>
        <p:spPr>
          <a:xfrm>
            <a:off x="378665" y="7113423"/>
            <a:ext cx="6048000" cy="341310"/>
          </a:xfrm>
          <a:prstGeom prst="rect">
            <a:avLst/>
          </a:prstGeom>
          <a:solidFill>
            <a:srgbClr val="F08300"/>
          </a:solidFill>
          <a:ln w="76200">
            <a:solidFill>
              <a:srgbClr val="F08300"/>
            </a:solidFill>
          </a:ln>
        </p:spPr>
        <p:txBody>
          <a:bodyPr wrap="square" lIns="97976" rIns="81646" rtlCol="0" anchor="ctr">
            <a:noAutofit/>
          </a:bodyPr>
          <a:lstStyle/>
          <a:p>
            <a:pPr marL="0" marR="0" lvl="0" indent="0" algn="ctr" defTabSz="2073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内容</a:t>
            </a:r>
          </a:p>
        </p:txBody>
      </p:sp>
      <p:sp>
        <p:nvSpPr>
          <p:cNvPr id="47" name="Rectangle 77">
            <a:extLst>
              <a:ext uri="{FF2B5EF4-FFF2-40B4-BE49-F238E27FC236}">
                <a16:creationId xmlns:a16="http://schemas.microsoft.com/office/drawing/2014/main" id="{695E24B8-DC9C-46E8-8A8D-9A28086BC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3096" y="39936"/>
            <a:ext cx="2474558" cy="754665"/>
          </a:xfrm>
          <a:prstGeom prst="roundRect">
            <a:avLst/>
          </a:prstGeom>
          <a:solidFill>
            <a:srgbClr val="D7005B"/>
          </a:solidFill>
          <a:ln>
            <a:noFill/>
          </a:ln>
        </p:spPr>
        <p:txBody>
          <a:bodyPr wrap="square" lIns="0" tIns="36000" rIns="0" bIns="36000">
            <a:spAutoFit/>
          </a:bodyPr>
          <a:lstStyle>
            <a:lvl1pPr eaLnBrk="0" hangingPunct="0">
              <a:defRPr kumimoji="1" sz="2300" b="1" u="sng">
                <a:solidFill>
                  <a:schemeClr val="tx1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</a:defRPr>
            </a:lvl1pPr>
            <a:lvl2pPr marL="742950" indent="-285750" eaLnBrk="0" hangingPunct="0">
              <a:defRPr kumimoji="1" sz="2300" b="1" u="sng">
                <a:solidFill>
                  <a:schemeClr val="tx1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</a:defRPr>
            </a:lvl2pPr>
            <a:lvl3pPr marL="1143000" indent="-228600" eaLnBrk="0" hangingPunct="0">
              <a:defRPr kumimoji="1" sz="2300" b="1" u="sng">
                <a:solidFill>
                  <a:schemeClr val="tx1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</a:defRPr>
            </a:lvl3pPr>
            <a:lvl4pPr marL="1600200" indent="-228600" eaLnBrk="0" hangingPunct="0">
              <a:defRPr kumimoji="1" sz="2300" b="1" u="sng">
                <a:solidFill>
                  <a:schemeClr val="tx1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</a:defRPr>
            </a:lvl4pPr>
            <a:lvl5pPr marL="2057400" indent="-228600" eaLnBrk="0" hangingPunct="0">
              <a:defRPr kumimoji="1" sz="2300" b="1" u="sng">
                <a:solidFill>
                  <a:schemeClr val="tx1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 u="sng">
                <a:solidFill>
                  <a:schemeClr val="tx1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 u="sng">
                <a:solidFill>
                  <a:schemeClr val="tx1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 u="sng">
                <a:solidFill>
                  <a:schemeClr val="tx1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 b="1" u="sng">
                <a:solidFill>
                  <a:schemeClr val="tx1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ja-JP" sz="2000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2025</a:t>
            </a:r>
            <a:r>
              <a:rPr lang="ja-JP" altLang="en-US" sz="2000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年卒学生</a:t>
            </a:r>
            <a:r>
              <a:rPr lang="ja-JP" altLang="en-US" sz="1600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endParaRPr lang="en-US" altLang="ja-JP" sz="1600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</a:pPr>
            <a:r>
              <a:rPr lang="ja-JP" altLang="en-US" sz="1600" u="none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（低学年も参加可）</a:t>
            </a:r>
            <a:endParaRPr lang="en-US" altLang="ja-JP" sz="1600" u="none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7225E1E5-6905-47BE-8BFD-C177F81134CD}"/>
              </a:ext>
            </a:extLst>
          </p:cNvPr>
          <p:cNvSpPr/>
          <p:nvPr/>
        </p:nvSpPr>
        <p:spPr>
          <a:xfrm>
            <a:off x="1890161" y="6661447"/>
            <a:ext cx="30963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就職支援システムよりご予約ください。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8" name="図 67">
            <a:extLst>
              <a:ext uri="{FF2B5EF4-FFF2-40B4-BE49-F238E27FC236}">
                <a16:creationId xmlns:a16="http://schemas.microsoft.com/office/drawing/2014/main" id="{451BE79C-5F91-42C2-9B85-35E5C75C07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33" y="5961112"/>
            <a:ext cx="932855" cy="976927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</p:pic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FC2965F4-9F6F-4F99-A88F-C611A5921668}"/>
              </a:ext>
            </a:extLst>
          </p:cNvPr>
          <p:cNvSpPr/>
          <p:nvPr/>
        </p:nvSpPr>
        <p:spPr>
          <a:xfrm>
            <a:off x="1818153" y="6013375"/>
            <a:ext cx="3405099" cy="6822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5738" lvl="0" indent="-185738">
              <a:lnSpc>
                <a:spcPts val="2000"/>
              </a:lnSpc>
              <a:spcBef>
                <a:spcPts val="600"/>
              </a:spcBef>
              <a:spcAft>
                <a:spcPts val="0"/>
              </a:spcAft>
            </a:pP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クラーク会館</a:t>
            </a:r>
            <a:r>
              <a:rPr lang="en-US" altLang="ja-JP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階講堂</a:t>
            </a:r>
            <a:endParaRPr lang="en-US" altLang="ja-JP" sz="28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85738" lvl="0" indent="-185738">
              <a:lnSpc>
                <a:spcPts val="2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ja-JP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キャリアセンターの隣です</a:t>
            </a:r>
            <a:endParaRPr lang="en-US" altLang="ja-JP" sz="18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A109505B-B1D5-4755-878C-9D4C2079FF2D}"/>
              </a:ext>
            </a:extLst>
          </p:cNvPr>
          <p:cNvSpPr txBox="1"/>
          <p:nvPr/>
        </p:nvSpPr>
        <p:spPr>
          <a:xfrm>
            <a:off x="1916832" y="8975387"/>
            <a:ext cx="4593503" cy="370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i="0" u="none" strike="noStrike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リクルート</a:t>
            </a:r>
            <a:r>
              <a:rPr lang="en-US" altLang="ja-JP" b="1" i="0" u="none" strike="noStrike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b="1" i="0" u="none" strike="noStrike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就職ジャーナル</a:t>
            </a:r>
            <a:r>
              <a:rPr lang="en-US" altLang="ja-JP" b="1" i="0" u="none" strike="noStrike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b="1" i="0" u="none" strike="noStrike" dirty="0">
                <a:solidFill>
                  <a:srgbClr val="22222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編集長　中田充則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2078F21E-9B37-4C83-BA6D-788C18A8612A}"/>
              </a:ext>
            </a:extLst>
          </p:cNvPr>
          <p:cNvSpPr txBox="1"/>
          <p:nvPr/>
        </p:nvSpPr>
        <p:spPr>
          <a:xfrm>
            <a:off x="377993" y="7545471"/>
            <a:ext cx="6180286" cy="1241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207386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✓インターンシップで企業は学生の何を評価して、その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どう繋がっていく？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defTabSz="207386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✓プログラム日数や内容によってのプラス行動／マイナス行動って？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207386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✓ライバルになるような学生の就活活動量ってどれくらいなの？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207386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✓質疑応答タイム（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Google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フォームを使い匿名での質問受付も可）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9EEAC350-AAD9-4C50-A22D-28D368F80D8D}"/>
              </a:ext>
            </a:extLst>
          </p:cNvPr>
          <p:cNvSpPr/>
          <p:nvPr/>
        </p:nvSpPr>
        <p:spPr bwMode="auto">
          <a:xfrm>
            <a:off x="260648" y="2864880"/>
            <a:ext cx="6300000" cy="10080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6632" y="2855706"/>
            <a:ext cx="6584950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87425" eaLnBrk="1" hangingPunct="1">
              <a:spcBef>
                <a:spcPts val="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★昨年の本講座は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満足度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95%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algn="ctr" defTabSz="987425" eaLnBrk="1" hangingPunct="1">
              <a:spcBef>
                <a:spcPts val="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なんとなくのままインターンシップに参加しようとしていませんか？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algn="ctr" defTabSz="987425" eaLnBrk="1" hangingPunct="1">
              <a:spcBef>
                <a:spcPts val="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「せっかくなら就活本番を見据えてインターンシップに参加したい！」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algn="ctr" defTabSz="987425" eaLnBrk="1" hangingPunct="1">
              <a:spcBef>
                <a:spcPts val="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「漠然とした不安を抱えている・・・」 そんな学生必見。直接話がきける貴重な機会です！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108364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7888</TotalTime>
  <Words>436</Words>
  <Application>Microsoft Office PowerPoint</Application>
  <PresentationFormat>A4 210 x 297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メイリオ</vt:lpstr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山塙　和仙</dc:creator>
  <cp:lastModifiedBy>依田 侑香里</cp:lastModifiedBy>
  <cp:revision>346</cp:revision>
  <cp:lastPrinted>2017-09-28T11:08:50Z</cp:lastPrinted>
  <dcterms:created xsi:type="dcterms:W3CDTF">2005-06-07T17:46:39Z</dcterms:created>
  <dcterms:modified xsi:type="dcterms:W3CDTF">2023-06-19T06:49:56Z</dcterms:modified>
</cp:coreProperties>
</file>